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4"/>
  </p:notesMasterIdLst>
  <p:sldIdLst>
    <p:sldId id="613" r:id="rId2"/>
    <p:sldId id="274" r:id="rId3"/>
    <p:sldId id="502" r:id="rId4"/>
    <p:sldId id="565" r:id="rId5"/>
    <p:sldId id="611" r:id="rId6"/>
    <p:sldId id="574" r:id="rId7"/>
    <p:sldId id="575" r:id="rId8"/>
    <p:sldId id="585" r:id="rId9"/>
    <p:sldId id="586" r:id="rId10"/>
    <p:sldId id="587" r:id="rId11"/>
    <p:sldId id="592" r:id="rId12"/>
    <p:sldId id="588" r:id="rId13"/>
    <p:sldId id="580" r:id="rId14"/>
    <p:sldId id="581" r:id="rId15"/>
    <p:sldId id="582" r:id="rId16"/>
    <p:sldId id="584" r:id="rId17"/>
    <p:sldId id="271" r:id="rId18"/>
    <p:sldId id="275" r:id="rId19"/>
    <p:sldId id="276" r:id="rId20"/>
    <p:sldId id="277" r:id="rId21"/>
    <p:sldId id="270" r:id="rId22"/>
    <p:sldId id="616" r:id="rId23"/>
    <p:sldId id="615" r:id="rId24"/>
    <p:sldId id="617" r:id="rId25"/>
    <p:sldId id="601" r:id="rId26"/>
    <p:sldId id="604" r:id="rId27"/>
    <p:sldId id="607" r:id="rId28"/>
    <p:sldId id="618" r:id="rId29"/>
    <p:sldId id="600" r:id="rId30"/>
    <p:sldId id="603" r:id="rId31"/>
    <p:sldId id="610" r:id="rId32"/>
    <p:sldId id="61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mondson" initials="MR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99EB"/>
    <a:srgbClr val="87BBD5"/>
    <a:srgbClr val="000000"/>
    <a:srgbClr val="2B627D"/>
    <a:srgbClr val="95D3DB"/>
    <a:srgbClr val="3998A5"/>
    <a:srgbClr val="388FAA"/>
    <a:srgbClr val="000E2A"/>
    <a:srgbClr val="0044CC"/>
    <a:srgbClr val="001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2165" autoAdjust="0"/>
  </p:normalViewPr>
  <p:slideViewPr>
    <p:cSldViewPr snapToGrid="0">
      <p:cViewPr varScale="1">
        <p:scale>
          <a:sx n="52" d="100"/>
          <a:sy n="52" d="100"/>
        </p:scale>
        <p:origin x="56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300" baseline="0">
                <a:solidFill>
                  <a:sysClr val="windowText" lastClr="000000"/>
                </a:solidFill>
              </a:rPr>
              <a:t>Lemhi, Chinook - </a:t>
            </a:r>
            <a:r>
              <a:rPr lang="en-US" sz="1300">
                <a:solidFill>
                  <a:sysClr val="windowText" lastClr="000000"/>
                </a:solidFill>
              </a:rPr>
              <a:t>Summer Parr Capacity</a:t>
            </a:r>
          </a:p>
        </c:rich>
      </c:tx>
      <c:layout>
        <c:manualLayout>
          <c:xMode val="edge"/>
          <c:yMode val="edge"/>
          <c:x val="0.30312192723697151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3"/>
          <c:order val="0"/>
          <c:tx>
            <c:strRef>
              <c:f>'Graphs - Chinook'!$B$16</c:f>
              <c:strCache>
                <c:ptCount val="1"/>
                <c:pt idx="0">
                  <c:v>MAT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Chinook'!$H$12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Chinook'!$H$16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37-4172-9710-D34A51CE33C6}"/>
            </c:ext>
          </c:extLst>
        </c:ser>
        <c:ser>
          <c:idx val="1"/>
          <c:order val="1"/>
          <c:tx>
            <c:strRef>
              <c:f>'Graphs - Chinook'!$B$14</c:f>
              <c:strCache>
                <c:ptCount val="1"/>
                <c:pt idx="0">
                  <c:v>Contemporary (Mean)</c:v>
                </c:pt>
              </c:strCache>
            </c:strRef>
          </c:tx>
          <c:spPr>
            <a:solidFill>
              <a:srgbClr val="4472C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Chinook'!$H$12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Chinook'!$H$14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37-4172-9710-D34A51CE33C6}"/>
            </c:ext>
          </c:extLst>
        </c:ser>
        <c:ser>
          <c:idx val="0"/>
          <c:order val="2"/>
          <c:tx>
            <c:strRef>
              <c:f>'Graphs - Chinook'!$B$13</c:f>
              <c:strCache>
                <c:ptCount val="1"/>
                <c:pt idx="0">
                  <c:v>Available (QRF)</c:v>
                </c:pt>
              </c:strCache>
            </c:strRef>
          </c:tx>
          <c:spPr>
            <a:solidFill>
              <a:sysClr val="windowText" lastClr="000000"/>
            </a:solidFill>
            <a:ln>
              <a:noFill/>
            </a:ln>
            <a:effectLst/>
          </c:spPr>
          <c:invertIfNegative val="0"/>
          <c:cat>
            <c:strRef>
              <c:f>'Graphs - Chinook'!$H$12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Chinook'!$H$13</c:f>
              <c:numCache>
                <c:formatCode>#,##0</c:formatCode>
                <c:ptCount val="1"/>
                <c:pt idx="0">
                  <c:v>357948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37-4172-9710-D34A51CE33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9555200"/>
        <c:axId val="119556736"/>
      </c:barChart>
      <c:catAx>
        <c:axId val="119555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9556736"/>
        <c:crosses val="autoZero"/>
        <c:auto val="1"/>
        <c:lblAlgn val="ctr"/>
        <c:lblOffset val="100"/>
        <c:noMultiLvlLbl val="0"/>
      </c:catAx>
      <c:valAx>
        <c:axId val="119556736"/>
        <c:scaling>
          <c:orientation val="minMax"/>
          <c:max val="20000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ysClr val="windowText" lastClr="000000"/>
                    </a:solidFill>
                  </a:rPr>
                  <a:t>Number of Summer Parr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555200"/>
        <c:crosses val="autoZero"/>
        <c:crossBetween val="between"/>
        <c:majorUnit val="5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'Graphs - Chinook'!$B$13</c:f>
              <c:strCache>
                <c:ptCount val="1"/>
                <c:pt idx="0">
                  <c:v>Available (QRF)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'Graphs - Chinook'!$C$12:$J$12</c:f>
              <c:strCache>
                <c:ptCount val="8"/>
                <c:pt idx="0">
                  <c:v>Upper Salmon</c:v>
                </c:pt>
                <c:pt idx="1">
                  <c:v>Valley Creek</c:v>
                </c:pt>
                <c:pt idx="2">
                  <c:v>Yankee Fork</c:v>
                </c:pt>
                <c:pt idx="3">
                  <c:v>East Fork</c:v>
                </c:pt>
                <c:pt idx="4">
                  <c:v>Pahsimeroi</c:v>
                </c:pt>
                <c:pt idx="5">
                  <c:v>Lemhi</c:v>
                </c:pt>
                <c:pt idx="6">
                  <c:v>North Fork</c:v>
                </c:pt>
                <c:pt idx="7">
                  <c:v>Panther</c:v>
                </c:pt>
              </c:strCache>
            </c:strRef>
          </c:cat>
          <c:val>
            <c:numRef>
              <c:f>'Graphs - Chinook'!$C$13:$J$13</c:f>
              <c:numCache>
                <c:formatCode>#,##0</c:formatCode>
                <c:ptCount val="8"/>
                <c:pt idx="0">
                  <c:v>721873</c:v>
                </c:pt>
                <c:pt idx="1">
                  <c:v>309300</c:v>
                </c:pt>
                <c:pt idx="2">
                  <c:v>275132</c:v>
                </c:pt>
                <c:pt idx="3">
                  <c:v>494864</c:v>
                </c:pt>
                <c:pt idx="4">
                  <c:v>311530</c:v>
                </c:pt>
                <c:pt idx="5">
                  <c:v>357948</c:v>
                </c:pt>
                <c:pt idx="6">
                  <c:v>206424</c:v>
                </c:pt>
                <c:pt idx="7">
                  <c:v>439645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88-41E2-B8F3-13E35A599DB2}"/>
            </c:ext>
          </c:extLst>
        </c:ser>
        <c:ser>
          <c:idx val="1"/>
          <c:order val="1"/>
          <c:tx>
            <c:strRef>
              <c:f>'Graphs - Chinook'!$B$14</c:f>
              <c:strCache>
                <c:ptCount val="1"/>
                <c:pt idx="0">
                  <c:v>Contemporary (Mean)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'Graphs - Chinook'!$C$12:$J$12</c:f>
              <c:strCache>
                <c:ptCount val="8"/>
                <c:pt idx="0">
                  <c:v>Upper Salmon</c:v>
                </c:pt>
                <c:pt idx="1">
                  <c:v>Valley Creek</c:v>
                </c:pt>
                <c:pt idx="2">
                  <c:v>Yankee Fork</c:v>
                </c:pt>
                <c:pt idx="3">
                  <c:v>East Fork</c:v>
                </c:pt>
                <c:pt idx="4">
                  <c:v>Pahsimeroi</c:v>
                </c:pt>
                <c:pt idx="5">
                  <c:v>Lemhi</c:v>
                </c:pt>
                <c:pt idx="6">
                  <c:v>North Fork</c:v>
                </c:pt>
                <c:pt idx="7">
                  <c:v>Panther</c:v>
                </c:pt>
              </c:strCache>
            </c:strRef>
          </c:cat>
          <c:val>
            <c:numRef>
              <c:f>'Graphs - Chinook'!$C$14:$J$14</c:f>
              <c:numCache>
                <c:formatCode>#,##0</c:formatCode>
                <c:ptCount val="8"/>
                <c:pt idx="0">
                  <c:v>493107.93360341893</c:v>
                </c:pt>
                <c:pt idx="1">
                  <c:v>380364.75400000002</c:v>
                </c:pt>
                <c:pt idx="2">
                  <c:v>186047.97749999998</c:v>
                </c:pt>
                <c:pt idx="3">
                  <c:v>212583.30519999997</c:v>
                </c:pt>
                <c:pt idx="4">
                  <c:v>302033.91939310206</c:v>
                </c:pt>
                <c:pt idx="5">
                  <c:v>260717.73816666662</c:v>
                </c:pt>
                <c:pt idx="6">
                  <c:v>41320.886908518507</c:v>
                </c:pt>
                <c:pt idx="7">
                  <c:v>14968.737098823529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88-41E2-B8F3-13E35A599DB2}"/>
            </c:ext>
          </c:extLst>
        </c:ser>
        <c:ser>
          <c:idx val="3"/>
          <c:order val="2"/>
          <c:tx>
            <c:strRef>
              <c:f>'Graphs - Chinook'!$B$16</c:f>
              <c:strCache>
                <c:ptCount val="1"/>
                <c:pt idx="0">
                  <c:v>MAT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'Graphs - Chinook'!$C$12:$J$12</c:f>
              <c:strCache>
                <c:ptCount val="8"/>
                <c:pt idx="0">
                  <c:v>Upper Salmon</c:v>
                </c:pt>
                <c:pt idx="1">
                  <c:v>Valley Creek</c:v>
                </c:pt>
                <c:pt idx="2">
                  <c:v>Yankee Fork</c:v>
                </c:pt>
                <c:pt idx="3">
                  <c:v>East Fork</c:v>
                </c:pt>
                <c:pt idx="4">
                  <c:v>Pahsimeroi</c:v>
                </c:pt>
                <c:pt idx="5">
                  <c:v>Lemhi</c:v>
                </c:pt>
                <c:pt idx="6">
                  <c:v>North Fork</c:v>
                </c:pt>
                <c:pt idx="7">
                  <c:v>Panther</c:v>
                </c:pt>
              </c:strCache>
            </c:strRef>
          </c:cat>
          <c:val>
            <c:numRef>
              <c:f>'Graphs - Chinook'!$C$16:$J$16</c:f>
              <c:numCache>
                <c:formatCode>#,##0</c:formatCode>
                <c:ptCount val="8"/>
                <c:pt idx="0">
                  <c:v>751709</c:v>
                </c:pt>
                <c:pt idx="1">
                  <c:v>375854.5</c:v>
                </c:pt>
                <c:pt idx="2">
                  <c:v>375854.5</c:v>
                </c:pt>
                <c:pt idx="3">
                  <c:v>751709</c:v>
                </c:pt>
                <c:pt idx="4">
                  <c:v>751709</c:v>
                </c:pt>
                <c:pt idx="5">
                  <c:v>1503418</c:v>
                </c:pt>
                <c:pt idx="6">
                  <c:v>375854.5</c:v>
                </c:pt>
                <c:pt idx="7">
                  <c:v>563781.75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88-41E2-B8F3-13E35A599D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axId val="141129600"/>
        <c:axId val="141131136"/>
      </c:barChart>
      <c:catAx>
        <c:axId val="1411296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41131136"/>
        <c:crosses val="autoZero"/>
        <c:auto val="1"/>
        <c:lblAlgn val="ctr"/>
        <c:lblOffset val="100"/>
        <c:noMultiLvlLbl val="0"/>
      </c:catAx>
      <c:valAx>
        <c:axId val="141131136"/>
        <c:scaling>
          <c:orientation val="minMax"/>
          <c:max val="2000000"/>
        </c:scaling>
        <c:delete val="0"/>
        <c:axPos val="t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129600"/>
        <c:crosses val="autoZero"/>
        <c:crossBetween val="between"/>
        <c:majorUnit val="50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3491728413305E-2"/>
          <c:y val="0.95553059950249808"/>
          <c:w val="0.95302998318239696"/>
          <c:h val="3.358208422096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'Graphs - Chinook'!$B$21</c:f>
              <c:strCache>
                <c:ptCount val="1"/>
                <c:pt idx="0">
                  <c:v>Available (QRF)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'Graphs - Chinook'!$C$20:$J$20</c:f>
              <c:strCache>
                <c:ptCount val="8"/>
                <c:pt idx="0">
                  <c:v>Upper Salmon</c:v>
                </c:pt>
                <c:pt idx="1">
                  <c:v>Valley Creek</c:v>
                </c:pt>
                <c:pt idx="2">
                  <c:v>Yankee Fork</c:v>
                </c:pt>
                <c:pt idx="3">
                  <c:v>East Fork</c:v>
                </c:pt>
                <c:pt idx="4">
                  <c:v>Pahsimeroi</c:v>
                </c:pt>
                <c:pt idx="5">
                  <c:v>Lemhi</c:v>
                </c:pt>
                <c:pt idx="6">
                  <c:v>North Fork</c:v>
                </c:pt>
                <c:pt idx="7">
                  <c:v>Panther</c:v>
                </c:pt>
              </c:strCache>
            </c:strRef>
          </c:cat>
          <c:val>
            <c:numRef>
              <c:f>'Graphs - Chinook'!$C$21:$J$21</c:f>
              <c:numCache>
                <c:formatCode>#,##0</c:formatCode>
                <c:ptCount val="8"/>
                <c:pt idx="0">
                  <c:v>220838.44709705093</c:v>
                </c:pt>
                <c:pt idx="1">
                  <c:v>97449.28352218293</c:v>
                </c:pt>
                <c:pt idx="2">
                  <c:v>102829.68981223437</c:v>
                </c:pt>
                <c:pt idx="3">
                  <c:v>152239.82025282361</c:v>
                </c:pt>
                <c:pt idx="4">
                  <c:v>103977.31343085784</c:v>
                </c:pt>
                <c:pt idx="5">
                  <c:v>173375.41395308939</c:v>
                </c:pt>
                <c:pt idx="6">
                  <c:v>64209.270052976783</c:v>
                </c:pt>
                <c:pt idx="7">
                  <c:v>117372.22498854683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AE-4D4D-8627-4CE0F85C2586}"/>
            </c:ext>
          </c:extLst>
        </c:ser>
        <c:ser>
          <c:idx val="1"/>
          <c:order val="1"/>
          <c:tx>
            <c:strRef>
              <c:f>'Graphs - Chinook'!$B$22</c:f>
              <c:strCache>
                <c:ptCount val="1"/>
                <c:pt idx="0">
                  <c:v>Contemporary (Mean)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'Graphs - Chinook'!$C$20:$J$20</c:f>
              <c:strCache>
                <c:ptCount val="8"/>
                <c:pt idx="0">
                  <c:v>Upper Salmon</c:v>
                </c:pt>
                <c:pt idx="1">
                  <c:v>Valley Creek</c:v>
                </c:pt>
                <c:pt idx="2">
                  <c:v>Yankee Fork</c:v>
                </c:pt>
                <c:pt idx="3">
                  <c:v>East Fork</c:v>
                </c:pt>
                <c:pt idx="4">
                  <c:v>Pahsimeroi</c:v>
                </c:pt>
                <c:pt idx="5">
                  <c:v>Lemhi</c:v>
                </c:pt>
                <c:pt idx="6">
                  <c:v>North Fork</c:v>
                </c:pt>
                <c:pt idx="7">
                  <c:v>Panther</c:v>
                </c:pt>
              </c:strCache>
            </c:strRef>
          </c:cat>
          <c:val>
            <c:numRef>
              <c:f>'Graphs - Chinook'!$C$22:$J$22</c:f>
              <c:numCache>
                <c:formatCode>#,##0</c:formatCode>
                <c:ptCount val="8"/>
                <c:pt idx="0">
                  <c:v>199792.54145809723</c:v>
                </c:pt>
                <c:pt idx="1">
                  <c:v>154112.38737817999</c:v>
                </c:pt>
                <c:pt idx="2">
                  <c:v>75381.059043674992</c:v>
                </c:pt>
                <c:pt idx="3">
                  <c:v>86132.377767883983</c:v>
                </c:pt>
                <c:pt idx="4">
                  <c:v>122375.08312050316</c:v>
                </c:pt>
                <c:pt idx="5">
                  <c:v>105635.00597298831</c:v>
                </c:pt>
                <c:pt idx="6">
                  <c:v>16741.983748724444</c:v>
                </c:pt>
                <c:pt idx="7">
                  <c:v>6064.8832103303284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AE-4D4D-8627-4CE0F85C2586}"/>
            </c:ext>
          </c:extLst>
        </c:ser>
        <c:ser>
          <c:idx val="3"/>
          <c:order val="2"/>
          <c:tx>
            <c:strRef>
              <c:f>'Graphs - Chinook'!$B$24</c:f>
              <c:strCache>
                <c:ptCount val="1"/>
                <c:pt idx="0">
                  <c:v>MAT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'Graphs - Chinook'!$C$20:$J$20</c:f>
              <c:strCache>
                <c:ptCount val="8"/>
                <c:pt idx="0">
                  <c:v>Upper Salmon</c:v>
                </c:pt>
                <c:pt idx="1">
                  <c:v>Valley Creek</c:v>
                </c:pt>
                <c:pt idx="2">
                  <c:v>Yankee Fork</c:v>
                </c:pt>
                <c:pt idx="3">
                  <c:v>East Fork</c:v>
                </c:pt>
                <c:pt idx="4">
                  <c:v>Pahsimeroi</c:v>
                </c:pt>
                <c:pt idx="5">
                  <c:v>Lemhi</c:v>
                </c:pt>
                <c:pt idx="6">
                  <c:v>North Fork</c:v>
                </c:pt>
                <c:pt idx="7">
                  <c:v>Panther</c:v>
                </c:pt>
              </c:strCache>
            </c:strRef>
          </c:cat>
          <c:val>
            <c:numRef>
              <c:f>'Graphs - Chinook'!$C$24:$J$24</c:f>
              <c:numCache>
                <c:formatCode>#,##0</c:formatCode>
                <c:ptCount val="8"/>
                <c:pt idx="0">
                  <c:v>304569.93552999996</c:v>
                </c:pt>
                <c:pt idx="1">
                  <c:v>152284.96776499998</c:v>
                </c:pt>
                <c:pt idx="2">
                  <c:v>152284.96776499998</c:v>
                </c:pt>
                <c:pt idx="3">
                  <c:v>304569.93552999996</c:v>
                </c:pt>
                <c:pt idx="4">
                  <c:v>304569.93552999996</c:v>
                </c:pt>
                <c:pt idx="5">
                  <c:v>609139.87105999992</c:v>
                </c:pt>
                <c:pt idx="6">
                  <c:v>152284.96776499998</c:v>
                </c:pt>
                <c:pt idx="7">
                  <c:v>228427.45164749998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AE-4D4D-8627-4CE0F85C2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axId val="141764480"/>
        <c:axId val="141766016"/>
      </c:barChart>
      <c:catAx>
        <c:axId val="14176448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41766016"/>
        <c:crosses val="autoZero"/>
        <c:auto val="1"/>
        <c:lblAlgn val="ctr"/>
        <c:lblOffset val="100"/>
        <c:noMultiLvlLbl val="0"/>
      </c:catAx>
      <c:valAx>
        <c:axId val="141766016"/>
        <c:scaling>
          <c:orientation val="minMax"/>
          <c:max val="2000000"/>
        </c:scaling>
        <c:delete val="0"/>
        <c:axPos val="t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764480"/>
        <c:crosses val="autoZero"/>
        <c:crossBetween val="between"/>
        <c:majorUnit val="5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300" baseline="0">
                <a:solidFill>
                  <a:sysClr val="windowText" lastClr="000000"/>
                </a:solidFill>
              </a:rPr>
              <a:t>Lemhi, Chinook - </a:t>
            </a:r>
            <a:r>
              <a:rPr lang="en-US" sz="1300">
                <a:solidFill>
                  <a:sysClr val="windowText" lastClr="000000"/>
                </a:solidFill>
              </a:rPr>
              <a:t>Winter Presmolt Capacity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3"/>
          <c:order val="0"/>
          <c:tx>
            <c:strRef>
              <c:f>'Graphs - Chinook'!$B$24</c:f>
              <c:strCache>
                <c:ptCount val="1"/>
                <c:pt idx="0">
                  <c:v>MAT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Chinook'!$H$20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Chinook'!$H$24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E1-4AC8-8062-E4E984A0E00A}"/>
            </c:ext>
          </c:extLst>
        </c:ser>
        <c:ser>
          <c:idx val="1"/>
          <c:order val="1"/>
          <c:tx>
            <c:strRef>
              <c:f>'Graphs - Chinook'!$B$22</c:f>
              <c:strCache>
                <c:ptCount val="1"/>
                <c:pt idx="0">
                  <c:v>Contemporary (Mean)</c:v>
                </c:pt>
              </c:strCache>
            </c:strRef>
          </c:tx>
          <c:spPr>
            <a:solidFill>
              <a:srgbClr val="4472C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Chinook'!$H$20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Chinook'!$H$22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E1-4AC8-8062-E4E984A0E00A}"/>
            </c:ext>
          </c:extLst>
        </c:ser>
        <c:ser>
          <c:idx val="0"/>
          <c:order val="2"/>
          <c:tx>
            <c:strRef>
              <c:f>'Graphs - Chinook'!$B$21</c:f>
              <c:strCache>
                <c:ptCount val="1"/>
                <c:pt idx="0">
                  <c:v>Available (QRF)</c:v>
                </c:pt>
              </c:strCache>
            </c:strRef>
          </c:tx>
          <c:spPr>
            <a:solidFill>
              <a:sysClr val="windowText" lastClr="000000"/>
            </a:solidFill>
            <a:ln>
              <a:noFill/>
            </a:ln>
            <a:effectLst/>
          </c:spPr>
          <c:invertIfNegative val="0"/>
          <c:cat>
            <c:strRef>
              <c:f>'Graphs - Chinook'!$H$20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Chinook'!$H$21</c:f>
              <c:numCache>
                <c:formatCode>#,##0</c:formatCode>
                <c:ptCount val="1"/>
                <c:pt idx="0">
                  <c:v>173375.41395308939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E1-4AC8-8062-E4E984A0E0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804864"/>
        <c:axId val="120806400"/>
      </c:barChart>
      <c:catAx>
        <c:axId val="1208048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0806400"/>
        <c:crosses val="autoZero"/>
        <c:auto val="1"/>
        <c:lblAlgn val="ctr"/>
        <c:lblOffset val="100"/>
        <c:noMultiLvlLbl val="0"/>
      </c:catAx>
      <c:valAx>
        <c:axId val="120806400"/>
        <c:scaling>
          <c:orientation val="minMax"/>
          <c:max val="20000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ysClr val="windowText" lastClr="000000"/>
                    </a:solidFill>
                  </a:rPr>
                  <a:t>Number of Winter</a:t>
                </a:r>
                <a:r>
                  <a:rPr lang="en-US" sz="1000" baseline="0">
                    <a:solidFill>
                      <a:sysClr val="windowText" lastClr="000000"/>
                    </a:solidFill>
                  </a:rPr>
                  <a:t> Presmolts</a:t>
                </a:r>
                <a:endParaRPr lang="en-US" sz="10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804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300" baseline="0">
                <a:solidFill>
                  <a:sysClr val="windowText" lastClr="000000"/>
                </a:solidFill>
              </a:rPr>
              <a:t>Lemhi, Chinook - </a:t>
            </a:r>
            <a:r>
              <a:rPr lang="en-US" sz="1300">
                <a:solidFill>
                  <a:sysClr val="windowText" lastClr="000000"/>
                </a:solidFill>
              </a:rPr>
              <a:t>Summer Parr Capacity</a:t>
            </a:r>
          </a:p>
        </c:rich>
      </c:tx>
      <c:layout>
        <c:manualLayout>
          <c:xMode val="edge"/>
          <c:yMode val="edge"/>
          <c:x val="0.30312192723697151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3"/>
          <c:order val="0"/>
          <c:tx>
            <c:strRef>
              <c:f>'Graphs - Chinook'!$B$16</c:f>
              <c:strCache>
                <c:ptCount val="1"/>
                <c:pt idx="0">
                  <c:v>MAT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Chinook'!$H$12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Chinook'!$H$16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EC-4574-A716-D2EBD6ABC440}"/>
            </c:ext>
          </c:extLst>
        </c:ser>
        <c:ser>
          <c:idx val="1"/>
          <c:order val="1"/>
          <c:tx>
            <c:strRef>
              <c:f>'Graphs - Chinook'!$B$14</c:f>
              <c:strCache>
                <c:ptCount val="1"/>
                <c:pt idx="0">
                  <c:v>Contemporary (Mean)</c:v>
                </c:pt>
              </c:strCache>
            </c:strRef>
          </c:tx>
          <c:spPr>
            <a:solidFill>
              <a:srgbClr val="4472C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Chinook'!$H$12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Chinook'!$H$14</c:f>
              <c:numCache>
                <c:formatCode>#,##0</c:formatCode>
                <c:ptCount val="1"/>
                <c:pt idx="0">
                  <c:v>260717.73816666662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EC-4574-A716-D2EBD6ABC440}"/>
            </c:ext>
          </c:extLst>
        </c:ser>
        <c:ser>
          <c:idx val="0"/>
          <c:order val="2"/>
          <c:tx>
            <c:strRef>
              <c:f>'Graphs - Chinook'!$B$13</c:f>
              <c:strCache>
                <c:ptCount val="1"/>
                <c:pt idx="0">
                  <c:v>Available (QRF)</c:v>
                </c:pt>
              </c:strCache>
            </c:strRef>
          </c:tx>
          <c:spPr>
            <a:solidFill>
              <a:sysClr val="windowText" lastClr="000000"/>
            </a:solidFill>
            <a:ln>
              <a:noFill/>
            </a:ln>
            <a:effectLst/>
          </c:spPr>
          <c:invertIfNegative val="0"/>
          <c:cat>
            <c:strRef>
              <c:f>'Graphs - Chinook'!$H$12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Chinook'!$H$13</c:f>
              <c:numCache>
                <c:formatCode>#,##0</c:formatCode>
                <c:ptCount val="1"/>
                <c:pt idx="0">
                  <c:v>357948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EC-4574-A716-D2EBD6ABC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0879744"/>
        <c:axId val="120893824"/>
      </c:barChart>
      <c:catAx>
        <c:axId val="120879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0893824"/>
        <c:crosses val="autoZero"/>
        <c:auto val="1"/>
        <c:lblAlgn val="ctr"/>
        <c:lblOffset val="100"/>
        <c:noMultiLvlLbl val="0"/>
      </c:catAx>
      <c:valAx>
        <c:axId val="120893824"/>
        <c:scaling>
          <c:orientation val="minMax"/>
          <c:max val="20000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ysClr val="windowText" lastClr="000000"/>
                    </a:solidFill>
                  </a:rPr>
                  <a:t>Number of Summer Parr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879744"/>
        <c:crosses val="autoZero"/>
        <c:crossBetween val="between"/>
        <c:majorUnit val="5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300" baseline="0">
                <a:solidFill>
                  <a:sysClr val="windowText" lastClr="000000"/>
                </a:solidFill>
              </a:rPr>
              <a:t>Lemhi, Chinook - </a:t>
            </a:r>
            <a:r>
              <a:rPr lang="en-US" sz="1300">
                <a:solidFill>
                  <a:sysClr val="windowText" lastClr="000000"/>
                </a:solidFill>
              </a:rPr>
              <a:t>Winter Presmolt Capacity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3"/>
          <c:order val="0"/>
          <c:tx>
            <c:strRef>
              <c:f>'Graphs - Chinook'!$B$24</c:f>
              <c:strCache>
                <c:ptCount val="1"/>
                <c:pt idx="0">
                  <c:v>MAT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Chinook'!$H$20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Chinook'!$H$24</c:f>
              <c:numCache>
                <c:formatCode>#,##0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93-4F03-A0BC-DD88984182FC}"/>
            </c:ext>
          </c:extLst>
        </c:ser>
        <c:ser>
          <c:idx val="1"/>
          <c:order val="1"/>
          <c:tx>
            <c:strRef>
              <c:f>'Graphs - Chinook'!$B$22</c:f>
              <c:strCache>
                <c:ptCount val="1"/>
                <c:pt idx="0">
                  <c:v>Contemporary (Mean)</c:v>
                </c:pt>
              </c:strCache>
            </c:strRef>
          </c:tx>
          <c:spPr>
            <a:solidFill>
              <a:srgbClr val="4472C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Chinook'!$H$20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Chinook'!$H$22</c:f>
              <c:numCache>
                <c:formatCode>#,##0</c:formatCode>
                <c:ptCount val="1"/>
                <c:pt idx="0">
                  <c:v>105635.00597298831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93-4F03-A0BC-DD88984182FC}"/>
            </c:ext>
          </c:extLst>
        </c:ser>
        <c:ser>
          <c:idx val="0"/>
          <c:order val="2"/>
          <c:tx>
            <c:strRef>
              <c:f>'Graphs - Chinook'!$B$21</c:f>
              <c:strCache>
                <c:ptCount val="1"/>
                <c:pt idx="0">
                  <c:v>Available (QRF)</c:v>
                </c:pt>
              </c:strCache>
            </c:strRef>
          </c:tx>
          <c:spPr>
            <a:solidFill>
              <a:sysClr val="windowText" lastClr="000000"/>
            </a:solidFill>
            <a:ln>
              <a:noFill/>
            </a:ln>
            <a:effectLst/>
          </c:spPr>
          <c:invertIfNegative val="0"/>
          <c:cat>
            <c:strRef>
              <c:f>'Graphs - Chinook'!$H$20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Chinook'!$H$21</c:f>
              <c:numCache>
                <c:formatCode>#,##0</c:formatCode>
                <c:ptCount val="1"/>
                <c:pt idx="0">
                  <c:v>173375.41395308939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93-4F03-A0BC-DD88984182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1535872"/>
        <c:axId val="121537664"/>
      </c:barChart>
      <c:catAx>
        <c:axId val="121535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1537664"/>
        <c:crosses val="autoZero"/>
        <c:auto val="1"/>
        <c:lblAlgn val="ctr"/>
        <c:lblOffset val="100"/>
        <c:noMultiLvlLbl val="0"/>
      </c:catAx>
      <c:valAx>
        <c:axId val="121537664"/>
        <c:scaling>
          <c:orientation val="minMax"/>
          <c:max val="20000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ysClr val="windowText" lastClr="000000"/>
                    </a:solidFill>
                  </a:rPr>
                  <a:t>Number of Winter</a:t>
                </a:r>
                <a:r>
                  <a:rPr lang="en-US" sz="1000" baseline="0">
                    <a:solidFill>
                      <a:sysClr val="windowText" lastClr="000000"/>
                    </a:solidFill>
                  </a:rPr>
                  <a:t> Presmolts</a:t>
                </a:r>
                <a:endParaRPr lang="en-US" sz="10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535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300" baseline="0">
                <a:solidFill>
                  <a:sysClr val="windowText" lastClr="000000"/>
                </a:solidFill>
              </a:rPr>
              <a:t>Lemhi, Chinook - </a:t>
            </a:r>
            <a:r>
              <a:rPr lang="en-US" sz="1300">
                <a:solidFill>
                  <a:sysClr val="windowText" lastClr="000000"/>
                </a:solidFill>
              </a:rPr>
              <a:t>Summer Parr Capacity</a:t>
            </a:r>
          </a:p>
        </c:rich>
      </c:tx>
      <c:layout>
        <c:manualLayout>
          <c:xMode val="edge"/>
          <c:yMode val="edge"/>
          <c:x val="0.30312192723697151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3"/>
          <c:order val="0"/>
          <c:tx>
            <c:strRef>
              <c:f>'Graphs - Chinook'!$B$16</c:f>
              <c:strCache>
                <c:ptCount val="1"/>
                <c:pt idx="0">
                  <c:v>MAT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Chinook'!$H$12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Chinook'!$H$16</c:f>
              <c:numCache>
                <c:formatCode>#,##0</c:formatCode>
                <c:ptCount val="1"/>
                <c:pt idx="0">
                  <c:v>1503418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85-429E-9D74-976C9ADA2DEA}"/>
            </c:ext>
          </c:extLst>
        </c:ser>
        <c:ser>
          <c:idx val="1"/>
          <c:order val="1"/>
          <c:tx>
            <c:strRef>
              <c:f>'Graphs - Chinook'!$B$14</c:f>
              <c:strCache>
                <c:ptCount val="1"/>
                <c:pt idx="0">
                  <c:v>Contemporary (Mean)</c:v>
                </c:pt>
              </c:strCache>
            </c:strRef>
          </c:tx>
          <c:spPr>
            <a:solidFill>
              <a:srgbClr val="4472C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Chinook'!$H$12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Chinook'!$H$14</c:f>
              <c:numCache>
                <c:formatCode>#,##0</c:formatCode>
                <c:ptCount val="1"/>
                <c:pt idx="0">
                  <c:v>260717.73816666662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85-429E-9D74-976C9ADA2DEA}"/>
            </c:ext>
          </c:extLst>
        </c:ser>
        <c:ser>
          <c:idx val="0"/>
          <c:order val="2"/>
          <c:tx>
            <c:strRef>
              <c:f>'Graphs - Chinook'!$B$13</c:f>
              <c:strCache>
                <c:ptCount val="1"/>
                <c:pt idx="0">
                  <c:v>Available (QRF)</c:v>
                </c:pt>
              </c:strCache>
            </c:strRef>
          </c:tx>
          <c:spPr>
            <a:solidFill>
              <a:sysClr val="windowText" lastClr="000000"/>
            </a:solidFill>
            <a:ln>
              <a:noFill/>
            </a:ln>
            <a:effectLst/>
          </c:spPr>
          <c:invertIfNegative val="0"/>
          <c:cat>
            <c:strRef>
              <c:f>'Graphs - Chinook'!$H$12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Chinook'!$H$13</c:f>
              <c:numCache>
                <c:formatCode>#,##0</c:formatCode>
                <c:ptCount val="1"/>
                <c:pt idx="0">
                  <c:v>357948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85-429E-9D74-976C9ADA2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7872512"/>
        <c:axId val="137874048"/>
      </c:barChart>
      <c:catAx>
        <c:axId val="137872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7874048"/>
        <c:crosses val="autoZero"/>
        <c:auto val="1"/>
        <c:lblAlgn val="ctr"/>
        <c:lblOffset val="100"/>
        <c:noMultiLvlLbl val="0"/>
      </c:catAx>
      <c:valAx>
        <c:axId val="137874048"/>
        <c:scaling>
          <c:orientation val="minMax"/>
          <c:max val="20000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ysClr val="windowText" lastClr="000000"/>
                    </a:solidFill>
                  </a:rPr>
                  <a:t>Number of Summer Parr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872512"/>
        <c:crosses val="autoZero"/>
        <c:crossBetween val="between"/>
        <c:majorUnit val="5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300" baseline="0">
                <a:solidFill>
                  <a:sysClr val="windowText" lastClr="000000"/>
                </a:solidFill>
              </a:rPr>
              <a:t>Lemhi, Chinook - </a:t>
            </a:r>
            <a:r>
              <a:rPr lang="en-US" sz="1300">
                <a:solidFill>
                  <a:sysClr val="windowText" lastClr="000000"/>
                </a:solidFill>
              </a:rPr>
              <a:t>Winter Presmolt Capacity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3"/>
          <c:order val="0"/>
          <c:tx>
            <c:strRef>
              <c:f>'Graphs - Chinook'!$B$24</c:f>
              <c:strCache>
                <c:ptCount val="1"/>
                <c:pt idx="0">
                  <c:v>MAT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Chinook'!$H$20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Chinook'!$H$24</c:f>
              <c:numCache>
                <c:formatCode>#,##0</c:formatCode>
                <c:ptCount val="1"/>
                <c:pt idx="0">
                  <c:v>609139.87105999992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B7-4EDB-8997-CAF47B1BDD45}"/>
            </c:ext>
          </c:extLst>
        </c:ser>
        <c:ser>
          <c:idx val="1"/>
          <c:order val="1"/>
          <c:tx>
            <c:strRef>
              <c:f>'Graphs - Chinook'!$B$22</c:f>
              <c:strCache>
                <c:ptCount val="1"/>
                <c:pt idx="0">
                  <c:v>Contemporary (Mean)</c:v>
                </c:pt>
              </c:strCache>
            </c:strRef>
          </c:tx>
          <c:spPr>
            <a:solidFill>
              <a:srgbClr val="4472C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Chinook'!$H$20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Chinook'!$H$22</c:f>
              <c:numCache>
                <c:formatCode>#,##0</c:formatCode>
                <c:ptCount val="1"/>
                <c:pt idx="0">
                  <c:v>105635.00597298831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B7-4EDB-8997-CAF47B1BDD45}"/>
            </c:ext>
          </c:extLst>
        </c:ser>
        <c:ser>
          <c:idx val="0"/>
          <c:order val="2"/>
          <c:tx>
            <c:strRef>
              <c:f>'Graphs - Chinook'!$B$21</c:f>
              <c:strCache>
                <c:ptCount val="1"/>
                <c:pt idx="0">
                  <c:v>Available (QRF)</c:v>
                </c:pt>
              </c:strCache>
            </c:strRef>
          </c:tx>
          <c:spPr>
            <a:solidFill>
              <a:sysClr val="windowText" lastClr="000000"/>
            </a:solidFill>
            <a:ln>
              <a:noFill/>
            </a:ln>
            <a:effectLst/>
          </c:spPr>
          <c:invertIfNegative val="0"/>
          <c:cat>
            <c:strRef>
              <c:f>'Graphs - Chinook'!$H$20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Chinook'!$H$21</c:f>
              <c:numCache>
                <c:formatCode>#,##0</c:formatCode>
                <c:ptCount val="1"/>
                <c:pt idx="0">
                  <c:v>173375.41395308939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B7-4EDB-8997-CAF47B1BD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8577792"/>
        <c:axId val="138579328"/>
      </c:barChart>
      <c:catAx>
        <c:axId val="138577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8579328"/>
        <c:crosses val="autoZero"/>
        <c:auto val="1"/>
        <c:lblAlgn val="ctr"/>
        <c:lblOffset val="100"/>
        <c:noMultiLvlLbl val="0"/>
      </c:catAx>
      <c:valAx>
        <c:axId val="138579328"/>
        <c:scaling>
          <c:orientation val="minMax"/>
          <c:max val="20000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ysClr val="windowText" lastClr="000000"/>
                    </a:solidFill>
                  </a:rPr>
                  <a:t>Number of Winter</a:t>
                </a:r>
                <a:r>
                  <a:rPr lang="en-US" sz="1000" baseline="0">
                    <a:solidFill>
                      <a:sysClr val="windowText" lastClr="000000"/>
                    </a:solidFill>
                  </a:rPr>
                  <a:t> Presmolts</a:t>
                </a:r>
                <a:endParaRPr lang="en-US" sz="10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57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300" baseline="0">
                <a:solidFill>
                  <a:sysClr val="windowText" lastClr="000000"/>
                </a:solidFill>
              </a:rPr>
              <a:t>Lemhi, Chinook - </a:t>
            </a:r>
            <a:r>
              <a:rPr lang="en-US" sz="1300">
                <a:solidFill>
                  <a:sysClr val="windowText" lastClr="000000"/>
                </a:solidFill>
              </a:rPr>
              <a:t>Summer Parr Capacity</a:t>
            </a:r>
          </a:p>
        </c:rich>
      </c:tx>
      <c:layout>
        <c:manualLayout>
          <c:xMode val="edge"/>
          <c:yMode val="edge"/>
          <c:x val="0.30312192723697151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3"/>
          <c:order val="0"/>
          <c:tx>
            <c:strRef>
              <c:f>'Graphs - Chinook'!$B$16</c:f>
              <c:strCache>
                <c:ptCount val="1"/>
                <c:pt idx="0">
                  <c:v>MAT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Chinook'!$H$12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Chinook'!$H$16</c:f>
              <c:numCache>
                <c:formatCode>#,##0</c:formatCode>
                <c:ptCount val="1"/>
                <c:pt idx="0">
                  <c:v>1503418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85-429E-9D74-976C9ADA2DEA}"/>
            </c:ext>
          </c:extLst>
        </c:ser>
        <c:ser>
          <c:idx val="1"/>
          <c:order val="1"/>
          <c:tx>
            <c:strRef>
              <c:f>'Graphs - Chinook'!$B$14</c:f>
              <c:strCache>
                <c:ptCount val="1"/>
                <c:pt idx="0">
                  <c:v>Contemporary (Mean)</c:v>
                </c:pt>
              </c:strCache>
            </c:strRef>
          </c:tx>
          <c:spPr>
            <a:solidFill>
              <a:srgbClr val="4472C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Chinook'!$H$12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Chinook'!$H$14</c:f>
              <c:numCache>
                <c:formatCode>#,##0</c:formatCode>
                <c:ptCount val="1"/>
                <c:pt idx="0">
                  <c:v>260717.73816666662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85-429E-9D74-976C9ADA2DEA}"/>
            </c:ext>
          </c:extLst>
        </c:ser>
        <c:ser>
          <c:idx val="0"/>
          <c:order val="2"/>
          <c:tx>
            <c:strRef>
              <c:f>'Graphs - Chinook'!$B$13</c:f>
              <c:strCache>
                <c:ptCount val="1"/>
                <c:pt idx="0">
                  <c:v>Available (QRF)</c:v>
                </c:pt>
              </c:strCache>
            </c:strRef>
          </c:tx>
          <c:spPr>
            <a:solidFill>
              <a:sysClr val="windowText" lastClr="000000"/>
            </a:solidFill>
            <a:ln>
              <a:noFill/>
            </a:ln>
            <a:effectLst/>
          </c:spPr>
          <c:invertIfNegative val="0"/>
          <c:cat>
            <c:strRef>
              <c:f>'Graphs - Chinook'!$H$12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Chinook'!$H$13</c:f>
              <c:numCache>
                <c:formatCode>#,##0</c:formatCode>
                <c:ptCount val="1"/>
                <c:pt idx="0">
                  <c:v>357948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85-429E-9D74-976C9ADA2D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9242496"/>
        <c:axId val="139248384"/>
      </c:barChart>
      <c:catAx>
        <c:axId val="139242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9248384"/>
        <c:crosses val="autoZero"/>
        <c:auto val="1"/>
        <c:lblAlgn val="ctr"/>
        <c:lblOffset val="100"/>
        <c:noMultiLvlLbl val="0"/>
      </c:catAx>
      <c:valAx>
        <c:axId val="139248384"/>
        <c:scaling>
          <c:orientation val="minMax"/>
          <c:max val="20000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ysClr val="windowText" lastClr="000000"/>
                    </a:solidFill>
                  </a:rPr>
                  <a:t>Number of Summer Parr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242496"/>
        <c:crosses val="autoZero"/>
        <c:crossBetween val="between"/>
        <c:majorUnit val="5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300" baseline="0">
                <a:solidFill>
                  <a:sysClr val="windowText" lastClr="000000"/>
                </a:solidFill>
              </a:rPr>
              <a:t>Lemhi, Chinook - </a:t>
            </a:r>
            <a:r>
              <a:rPr lang="en-US" sz="1300">
                <a:solidFill>
                  <a:sysClr val="windowText" lastClr="000000"/>
                </a:solidFill>
              </a:rPr>
              <a:t>Winter Presmolt Capacity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3"/>
          <c:order val="0"/>
          <c:tx>
            <c:strRef>
              <c:f>'Graphs - Chinook'!$B$24</c:f>
              <c:strCache>
                <c:ptCount val="1"/>
                <c:pt idx="0">
                  <c:v>MAT</c:v>
                </c:pt>
              </c:strCache>
            </c:strRef>
          </c:tx>
          <c:spPr>
            <a:solidFill>
              <a:srgbClr val="4472C4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Chinook'!$H$20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Chinook'!$H$24</c:f>
              <c:numCache>
                <c:formatCode>#,##0</c:formatCode>
                <c:ptCount val="1"/>
                <c:pt idx="0">
                  <c:v>609139.87105999992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B7-4EDB-8997-CAF47B1BDD45}"/>
            </c:ext>
          </c:extLst>
        </c:ser>
        <c:ser>
          <c:idx val="1"/>
          <c:order val="1"/>
          <c:tx>
            <c:strRef>
              <c:f>'Graphs - Chinook'!$B$22</c:f>
              <c:strCache>
                <c:ptCount val="1"/>
                <c:pt idx="0">
                  <c:v>Contemporary (Mean)</c:v>
                </c:pt>
              </c:strCache>
            </c:strRef>
          </c:tx>
          <c:spPr>
            <a:solidFill>
              <a:srgbClr val="4472C4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cat>
            <c:strRef>
              <c:f>'Graphs - Chinook'!$H$20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Chinook'!$H$22</c:f>
              <c:numCache>
                <c:formatCode>#,##0</c:formatCode>
                <c:ptCount val="1"/>
                <c:pt idx="0">
                  <c:v>105635.00597298831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B7-4EDB-8997-CAF47B1BDD45}"/>
            </c:ext>
          </c:extLst>
        </c:ser>
        <c:ser>
          <c:idx val="0"/>
          <c:order val="2"/>
          <c:tx>
            <c:strRef>
              <c:f>'Graphs - Chinook'!$B$21</c:f>
              <c:strCache>
                <c:ptCount val="1"/>
                <c:pt idx="0">
                  <c:v>Available (QRF)</c:v>
                </c:pt>
              </c:strCache>
            </c:strRef>
          </c:tx>
          <c:spPr>
            <a:solidFill>
              <a:sysClr val="windowText" lastClr="000000"/>
            </a:solidFill>
            <a:ln>
              <a:noFill/>
            </a:ln>
            <a:effectLst/>
          </c:spPr>
          <c:invertIfNegative val="0"/>
          <c:cat>
            <c:strRef>
              <c:f>'Graphs - Chinook'!$H$20</c:f>
              <c:strCache>
                <c:ptCount val="1"/>
                <c:pt idx="0">
                  <c:v>Lemhi</c:v>
                </c:pt>
              </c:strCache>
            </c:strRef>
          </c:cat>
          <c:val>
            <c:numRef>
              <c:f>'Graphs - Chinook'!$H$21</c:f>
              <c:numCache>
                <c:formatCode>#,##0</c:formatCode>
                <c:ptCount val="1"/>
                <c:pt idx="0">
                  <c:v>173375.41395308939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B7-4EDB-8997-CAF47B1BD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9829248"/>
        <c:axId val="139830784"/>
      </c:barChart>
      <c:catAx>
        <c:axId val="139829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9830784"/>
        <c:crosses val="autoZero"/>
        <c:auto val="1"/>
        <c:lblAlgn val="ctr"/>
        <c:lblOffset val="100"/>
        <c:noMultiLvlLbl val="0"/>
      </c:catAx>
      <c:valAx>
        <c:axId val="139830784"/>
        <c:scaling>
          <c:orientation val="minMax"/>
          <c:max val="2000000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ysClr val="windowText" lastClr="000000"/>
                    </a:solidFill>
                  </a:rPr>
                  <a:t>Number of Winter</a:t>
                </a:r>
                <a:r>
                  <a:rPr lang="en-US" sz="1000" baseline="0">
                    <a:solidFill>
                      <a:sysClr val="windowText" lastClr="000000"/>
                    </a:solidFill>
                  </a:rPr>
                  <a:t> Presmolts</a:t>
                </a:r>
                <a:endParaRPr lang="en-US" sz="1000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82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'Graphs - Chinook'!$B$4</c:f>
              <c:strCache>
                <c:ptCount val="1"/>
                <c:pt idx="0">
                  <c:v>Available (QRF)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'Graphs - Chinook'!$C$3:$J$3</c:f>
              <c:strCache>
                <c:ptCount val="8"/>
                <c:pt idx="0">
                  <c:v>Upper Salmon</c:v>
                </c:pt>
                <c:pt idx="1">
                  <c:v>Valley Creek</c:v>
                </c:pt>
                <c:pt idx="2">
                  <c:v>Yankee Fork</c:v>
                </c:pt>
                <c:pt idx="3">
                  <c:v>East Fork</c:v>
                </c:pt>
                <c:pt idx="4">
                  <c:v>Pahsimeroi</c:v>
                </c:pt>
                <c:pt idx="5">
                  <c:v>Lemhi</c:v>
                </c:pt>
                <c:pt idx="6">
                  <c:v>North Fork</c:v>
                </c:pt>
                <c:pt idx="7">
                  <c:v>Panther</c:v>
                </c:pt>
              </c:strCache>
            </c:strRef>
          </c:cat>
          <c:val>
            <c:numRef>
              <c:f>'Graphs - Chinook'!$C$4:$J$4</c:f>
              <c:numCache>
                <c:formatCode>#,##0</c:formatCode>
                <c:ptCount val="8"/>
                <c:pt idx="0">
                  <c:v>4909</c:v>
                </c:pt>
                <c:pt idx="1">
                  <c:v>2211</c:v>
                </c:pt>
                <c:pt idx="2">
                  <c:v>1944</c:v>
                </c:pt>
                <c:pt idx="3">
                  <c:v>3248</c:v>
                </c:pt>
                <c:pt idx="4">
                  <c:v>1886</c:v>
                </c:pt>
                <c:pt idx="5">
                  <c:v>3192</c:v>
                </c:pt>
                <c:pt idx="6">
                  <c:v>1552</c:v>
                </c:pt>
                <c:pt idx="7">
                  <c:v>2318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D9-4235-A995-64AA5FDBEC70}"/>
            </c:ext>
          </c:extLst>
        </c:ser>
        <c:ser>
          <c:idx val="1"/>
          <c:order val="1"/>
          <c:tx>
            <c:strRef>
              <c:f>'Graphs - Chinook'!$B$5</c:f>
              <c:strCache>
                <c:ptCount val="1"/>
                <c:pt idx="0">
                  <c:v>Contemporary (Mean)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'Graphs - Chinook'!$C$3:$J$3</c:f>
              <c:strCache>
                <c:ptCount val="8"/>
                <c:pt idx="0">
                  <c:v>Upper Salmon</c:v>
                </c:pt>
                <c:pt idx="1">
                  <c:v>Valley Creek</c:v>
                </c:pt>
                <c:pt idx="2">
                  <c:v>Yankee Fork</c:v>
                </c:pt>
                <c:pt idx="3">
                  <c:v>East Fork</c:v>
                </c:pt>
                <c:pt idx="4">
                  <c:v>Pahsimeroi</c:v>
                </c:pt>
                <c:pt idx="5">
                  <c:v>Lemhi</c:v>
                </c:pt>
                <c:pt idx="6">
                  <c:v>North Fork</c:v>
                </c:pt>
                <c:pt idx="7">
                  <c:v>Panther</c:v>
                </c:pt>
              </c:strCache>
            </c:strRef>
          </c:cat>
          <c:val>
            <c:numRef>
              <c:f>'Graphs - Chinook'!$C$5:$J$5</c:f>
              <c:numCache>
                <c:formatCode>#,##0</c:formatCode>
                <c:ptCount val="8"/>
                <c:pt idx="0">
                  <c:v>321.43141490347369</c:v>
                </c:pt>
                <c:pt idx="1">
                  <c:v>247.94</c:v>
                </c:pt>
                <c:pt idx="2">
                  <c:v>121.27499999999999</c:v>
                </c:pt>
                <c:pt idx="3">
                  <c:v>138.572</c:v>
                </c:pt>
                <c:pt idx="4">
                  <c:v>196.8802029809674</c:v>
                </c:pt>
                <c:pt idx="5">
                  <c:v>169.94833333333332</c:v>
                </c:pt>
                <c:pt idx="6">
                  <c:v>26.934937037037034</c:v>
                </c:pt>
                <c:pt idx="7">
                  <c:v>9.7573411764705877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D9-4235-A995-64AA5FDBEC70}"/>
            </c:ext>
          </c:extLst>
        </c:ser>
        <c:ser>
          <c:idx val="3"/>
          <c:order val="2"/>
          <c:tx>
            <c:strRef>
              <c:f>'Graphs - Chinook'!$B$7</c:f>
              <c:strCache>
                <c:ptCount val="1"/>
                <c:pt idx="0">
                  <c:v>MAT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'Graphs - Chinook'!$C$3:$J$3</c:f>
              <c:strCache>
                <c:ptCount val="8"/>
                <c:pt idx="0">
                  <c:v>Upper Salmon</c:v>
                </c:pt>
                <c:pt idx="1">
                  <c:v>Valley Creek</c:v>
                </c:pt>
                <c:pt idx="2">
                  <c:v>Yankee Fork</c:v>
                </c:pt>
                <c:pt idx="3">
                  <c:v>East Fork</c:v>
                </c:pt>
                <c:pt idx="4">
                  <c:v>Pahsimeroi</c:v>
                </c:pt>
                <c:pt idx="5">
                  <c:v>Lemhi</c:v>
                </c:pt>
                <c:pt idx="6">
                  <c:v>North Fork</c:v>
                </c:pt>
                <c:pt idx="7">
                  <c:v>Panther</c:v>
                </c:pt>
              </c:strCache>
            </c:strRef>
          </c:cat>
          <c:val>
            <c:numRef>
              <c:f>'Graphs - Chinook'!$C$7:$J$7</c:f>
              <c:numCache>
                <c:formatCode>#,##0</c:formatCode>
                <c:ptCount val="8"/>
                <c:pt idx="0">
                  <c:v>490</c:v>
                </c:pt>
                <c:pt idx="1">
                  <c:v>245</c:v>
                </c:pt>
                <c:pt idx="2">
                  <c:v>245</c:v>
                </c:pt>
                <c:pt idx="3">
                  <c:v>490</c:v>
                </c:pt>
                <c:pt idx="4">
                  <c:v>490</c:v>
                </c:pt>
                <c:pt idx="5">
                  <c:v>980</c:v>
                </c:pt>
                <c:pt idx="6">
                  <c:v>245</c:v>
                </c:pt>
                <c:pt idx="7">
                  <c:v>367.5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D9-4235-A995-64AA5FDBE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axId val="140491008"/>
        <c:axId val="140496896"/>
      </c:barChart>
      <c:catAx>
        <c:axId val="1404910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96896"/>
        <c:crosses val="autoZero"/>
        <c:auto val="1"/>
        <c:lblAlgn val="ctr"/>
        <c:lblOffset val="100"/>
        <c:noMultiLvlLbl val="0"/>
      </c:catAx>
      <c:valAx>
        <c:axId val="140496896"/>
        <c:scaling>
          <c:orientation val="minMax"/>
          <c:max val="5000"/>
        </c:scaling>
        <c:delete val="0"/>
        <c:axPos val="t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9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0F968-F7D3-4CA4-9B6A-2EB6448E3680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1E959-9B0F-4E67-BD69-3C910F7B5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61E959-9B0F-4E67-BD69-3C910F7B5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00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61E959-9B0F-4E67-BD69-3C910F7B5E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071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740CEC-B7E6-4C96-8384-76DAD37704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5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740CEC-B7E6-4C96-8384-76DAD37704F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3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740CEC-B7E6-4C96-8384-76DAD37704F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51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740CEC-B7E6-4C96-8384-76DAD37704F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75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740CEC-B7E6-4C96-8384-76DAD37704F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74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0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08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89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6424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2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6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27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39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67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25066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2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5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2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20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3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7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3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4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002060"/>
            </a:gs>
            <a:gs pos="0">
              <a:srgbClr val="000E2A"/>
            </a:gs>
            <a:gs pos="100000">
              <a:srgbClr val="388FA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4301AC6-E316-4FF7-92B6-B9FBC9007501}" type="datetimeFigureOut">
              <a:rPr lang="en-US" smtClean="0"/>
              <a:t>7/31/2019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9B9A937-FDD0-437B-A960-99C635E37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92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C99F-7868-49C7-9560-CCE534F0A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4336"/>
            <a:ext cx="10515600" cy="1762253"/>
          </a:xfrm>
        </p:spPr>
        <p:txBody>
          <a:bodyPr>
            <a:normAutofit fontScale="90000"/>
          </a:bodyPr>
          <a:lstStyle/>
          <a:p>
            <a:r>
              <a:rPr lang="en-US" dirty="0"/>
              <a:t>Quantifying Habitat Capacity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1F5F0-9321-48E0-9C9C-13B5287BB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824001"/>
            <a:ext cx="10233800" cy="3474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Presenters:</a:t>
            </a:r>
          </a:p>
          <a:p>
            <a:pPr marL="0" indent="0">
              <a:buNone/>
            </a:pPr>
            <a:r>
              <a:rPr lang="en-US" dirty="0"/>
              <a:t>Tom </a:t>
            </a:r>
            <a:r>
              <a:rPr lang="en-US" dirty="0" err="1"/>
              <a:t>Curet</a:t>
            </a:r>
            <a:r>
              <a:rPr lang="en-US" dirty="0"/>
              <a:t> – Regional Supervisor, Idaho Department of Fish and Game</a:t>
            </a:r>
          </a:p>
          <a:p>
            <a:pPr marL="0" indent="0">
              <a:buNone/>
            </a:pPr>
            <a:r>
              <a:rPr lang="en-US" dirty="0"/>
              <a:t>Chris Beasley – Director of Applied Biological Services – Biomark, Inc.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Cast of characters – dedicated technicians, biologists, scientists, biometricians…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Funding – federal, state, tribal, non-profit, not-for-profit.</a:t>
            </a:r>
          </a:p>
        </p:txBody>
      </p:sp>
    </p:spTree>
    <p:extLst>
      <p:ext uri="{BB962C8B-B14F-4D97-AF65-F5344CB8AC3E}">
        <p14:creationId xmlns:p14="http://schemas.microsoft.com/office/powerpoint/2010/main" val="141725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Bracket 3"/>
          <p:cNvSpPr/>
          <p:nvPr/>
        </p:nvSpPr>
        <p:spPr>
          <a:xfrm>
            <a:off x="2499851" y="1948580"/>
            <a:ext cx="152400" cy="2514600"/>
          </a:xfrm>
          <a:prstGeom prst="leftBracket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 rot="10800000">
            <a:off x="9477137" y="1915924"/>
            <a:ext cx="152400" cy="2547257"/>
          </a:xfrm>
          <a:prstGeom prst="leftBracket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650775"/>
              </p:ext>
            </p:extLst>
          </p:nvPr>
        </p:nvGraphicFramePr>
        <p:xfrm>
          <a:off x="2823702" y="1952934"/>
          <a:ext cx="6534151" cy="2388012"/>
        </p:xfrm>
        <a:graphic>
          <a:graphicData uri="http://schemas.openxmlformats.org/drawingml/2006/table">
            <a:tbl>
              <a:tblPr/>
              <a:tblGrid>
                <a:gridCol w="826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0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1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00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6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709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Density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43200" y="4832349"/>
            <a:ext cx="731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Randomly select 70% of the rows.</a:t>
            </a:r>
          </a:p>
          <a:p>
            <a:endParaRPr lang="en-US" sz="2000" dirty="0"/>
          </a:p>
          <a:p>
            <a:r>
              <a:rPr lang="en-US" sz="2000" dirty="0"/>
              <a:t>Randomly select four habitat metrics from each row.</a:t>
            </a:r>
          </a:p>
          <a:p>
            <a:endParaRPr lang="en-US" sz="2000" dirty="0"/>
          </a:p>
          <a:p>
            <a:r>
              <a:rPr lang="en-US" sz="2000" dirty="0"/>
              <a:t>Resample with replacement – 100,000+ iterations.</a:t>
            </a:r>
          </a:p>
        </p:txBody>
      </p:sp>
      <p:sp>
        <p:nvSpPr>
          <p:cNvPr id="5" name="Oval 4"/>
          <p:cNvSpPr/>
          <p:nvPr/>
        </p:nvSpPr>
        <p:spPr>
          <a:xfrm>
            <a:off x="3033252" y="2207342"/>
            <a:ext cx="6029770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010392" y="2641521"/>
            <a:ext cx="6029770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10392" y="3528536"/>
            <a:ext cx="6029770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100052" y="3528536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189711" y="3528536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672052" y="3528536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00452" y="3528536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85899" y="2653988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233652" y="2629370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281405" y="2652075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970284" y="2652075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300452" y="2225669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991238" y="2225663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682024" y="2225663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174332" y="2210481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147553" y="2207031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154806" y="2647755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134442" y="3516069"/>
            <a:ext cx="190499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69ABA21-A0B5-4B82-85FF-A32F46DF5165}"/>
              </a:ext>
            </a:extLst>
          </p:cNvPr>
          <p:cNvSpPr txBox="1">
            <a:spLocks/>
          </p:cNvSpPr>
          <p:nvPr/>
        </p:nvSpPr>
        <p:spPr>
          <a:xfrm>
            <a:off x="990600" y="517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Building a QRF</a:t>
            </a:r>
          </a:p>
        </p:txBody>
      </p:sp>
    </p:spTree>
    <p:extLst>
      <p:ext uri="{BB962C8B-B14F-4D97-AF65-F5344CB8AC3E}">
        <p14:creationId xmlns:p14="http://schemas.microsoft.com/office/powerpoint/2010/main" val="3182482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Non-linear relationships…"/>
          <p:cNvSpPr txBox="1"/>
          <p:nvPr/>
        </p:nvSpPr>
        <p:spPr>
          <a:xfrm>
            <a:off x="281051" y="2653146"/>
            <a:ext cx="4021604" cy="1551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marL="232682" indent="-232682">
              <a:spcBef>
                <a:spcPts val="2650"/>
              </a:spcBef>
              <a:buSzPct val="75000"/>
              <a:buChar char="•"/>
              <a:defRPr sz="5000"/>
            </a:pPr>
            <a:r>
              <a:rPr sz="2500"/>
              <a:t>Non-linear relationships</a:t>
            </a:r>
          </a:p>
          <a:p>
            <a:pPr marL="232682" indent="-232682">
              <a:spcBef>
                <a:spcPts val="2650"/>
              </a:spcBef>
              <a:buSzPct val="75000"/>
              <a:buChar char="•"/>
              <a:defRPr sz="5000"/>
            </a:pPr>
            <a:r>
              <a:rPr sz="2500"/>
              <a:t>Incorporates habitat correlations</a:t>
            </a:r>
          </a:p>
        </p:txBody>
      </p:sp>
      <p:pic>
        <p:nvPicPr>
          <p:cNvPr id="171" name="RandomForestEx2.pdf" descr="RandomForestEx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2242" y="2062397"/>
            <a:ext cx="7723743" cy="447251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437CE5-479E-4989-8738-0FB3E3E7ACB1}"/>
              </a:ext>
            </a:extLst>
          </p:cNvPr>
          <p:cNvSpPr txBox="1">
            <a:spLocks/>
          </p:cNvSpPr>
          <p:nvPr/>
        </p:nvSpPr>
        <p:spPr>
          <a:xfrm>
            <a:off x="990600" y="517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Building a QRF</a:t>
            </a:r>
          </a:p>
        </p:txBody>
      </p:sp>
    </p:spTree>
    <p:extLst>
      <p:ext uri="{BB962C8B-B14F-4D97-AF65-F5344CB8AC3E}">
        <p14:creationId xmlns:p14="http://schemas.microsoft.com/office/powerpoint/2010/main" val="374703717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103" y="1007807"/>
            <a:ext cx="7443019" cy="41866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F6CD88D-FACF-47F8-A10D-B8AAC1DC559D}"/>
              </a:ext>
            </a:extLst>
          </p:cNvPr>
          <p:cNvSpPr txBox="1">
            <a:spLocks/>
          </p:cNvSpPr>
          <p:nvPr/>
        </p:nvSpPr>
        <p:spPr>
          <a:xfrm>
            <a:off x="64647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Building a QRF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C0D32-9206-486A-9590-8256E8BDAAEF}"/>
              </a:ext>
            </a:extLst>
          </p:cNvPr>
          <p:cNvSpPr txBox="1"/>
          <p:nvPr/>
        </p:nvSpPr>
        <p:spPr>
          <a:xfrm>
            <a:off x="442451" y="5486400"/>
            <a:ext cx="10559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Test using remaining 30% of the data.</a:t>
            </a:r>
          </a:p>
          <a:p>
            <a:r>
              <a:rPr lang="en-US" sz="2400" dirty="0"/>
              <a:t>Run each site through the tree 1,000 times.</a:t>
            </a:r>
          </a:p>
          <a:p>
            <a:r>
              <a:rPr lang="en-US" sz="2400" dirty="0"/>
              <a:t>Harvest the upper quantile (e.g., 90%) of density estimates to reflect capacity.</a:t>
            </a:r>
          </a:p>
        </p:txBody>
      </p:sp>
    </p:spTree>
    <p:extLst>
      <p:ext uri="{BB962C8B-B14F-4D97-AF65-F5344CB8AC3E}">
        <p14:creationId xmlns:p14="http://schemas.microsoft.com/office/powerpoint/2010/main" val="1545035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Quantile Random Forest – Empirical 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1" y="1524000"/>
            <a:ext cx="6514789" cy="494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63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524001"/>
            <a:ext cx="8241208" cy="499162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Quantile Regression Forest – Empirical Evaluation</a:t>
            </a:r>
          </a:p>
        </p:txBody>
      </p:sp>
    </p:spTree>
    <p:extLst>
      <p:ext uri="{BB962C8B-B14F-4D97-AF65-F5344CB8AC3E}">
        <p14:creationId xmlns:p14="http://schemas.microsoft.com/office/powerpoint/2010/main" val="3643620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060" y="1600200"/>
            <a:ext cx="8241208" cy="49345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Quantile Random Forest – Empirical Evaluation</a:t>
            </a:r>
          </a:p>
        </p:txBody>
      </p:sp>
    </p:spTree>
    <p:extLst>
      <p:ext uri="{BB962C8B-B14F-4D97-AF65-F5344CB8AC3E}">
        <p14:creationId xmlns:p14="http://schemas.microsoft.com/office/powerpoint/2010/main" val="3802590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Quantile Regression Forest – Empirical Evaluation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Same model applied across the CRB.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01" y="1186405"/>
            <a:ext cx="8077399" cy="56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03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E813A-25BE-44D8-ABF0-47C7E126B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3" y="216130"/>
            <a:ext cx="3261643" cy="3212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8D0CDA-8B22-42EE-9C62-CA0ED41C3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03" y="3429000"/>
            <a:ext cx="3261643" cy="301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1BFAF-6B8F-4688-BB70-DA44AEF58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677" y="2911922"/>
            <a:ext cx="554784" cy="1212403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AB23E026-9E93-49F0-BF26-4D87F6F49D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9864222"/>
              </p:ext>
            </p:extLst>
          </p:nvPr>
        </p:nvGraphicFramePr>
        <p:xfrm>
          <a:off x="3970019" y="216130"/>
          <a:ext cx="7198723" cy="4322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AF0DC7CF-57E1-404F-AEA0-81D5E78C76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302185"/>
              </p:ext>
            </p:extLst>
          </p:nvPr>
        </p:nvGraphicFramePr>
        <p:xfrm>
          <a:off x="3970019" y="2270327"/>
          <a:ext cx="7198723" cy="4326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56810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8E813A-25BE-44D8-ABF0-47C7E126B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3" y="216130"/>
            <a:ext cx="3261643" cy="3212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8D0CDA-8B22-42EE-9C62-CA0ED41C3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03" y="3429000"/>
            <a:ext cx="3261643" cy="301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1BFAF-6B8F-4688-BB70-DA44AEF58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677" y="2911922"/>
            <a:ext cx="554784" cy="12124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4E73A5-67EB-4F59-949E-72EC6676E899}"/>
              </a:ext>
            </a:extLst>
          </p:cNvPr>
          <p:cNvSpPr txBox="1"/>
          <p:nvPr/>
        </p:nvSpPr>
        <p:spPr>
          <a:xfrm>
            <a:off x="10076657" y="600193"/>
            <a:ext cx="1971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Summarize available capacity by watershed and life-stage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969207-DB73-43F6-A62B-7C5D0410B695}"/>
              </a:ext>
            </a:extLst>
          </p:cNvPr>
          <p:cNvGrpSpPr/>
          <p:nvPr/>
        </p:nvGrpSpPr>
        <p:grpSpPr>
          <a:xfrm>
            <a:off x="3974841" y="139959"/>
            <a:ext cx="7203232" cy="6466114"/>
            <a:chOff x="5824697" y="819336"/>
            <a:chExt cx="4251960" cy="4523366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AB23E026-9E93-49F0-BF26-4D87F6F49D3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76385134"/>
                </p:ext>
              </p:extLst>
            </p:nvPr>
          </p:nvGraphicFramePr>
          <p:xfrm>
            <a:off x="5824697" y="819336"/>
            <a:ext cx="4251960" cy="24688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AF0DC7CF-57E1-404F-AEA0-81D5E78C768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16335782"/>
                </p:ext>
              </p:extLst>
            </p:nvPr>
          </p:nvGraphicFramePr>
          <p:xfrm>
            <a:off x="5824697" y="2873822"/>
            <a:ext cx="4251960" cy="24688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3505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D4B92C0-ED5B-4F36-A96F-296D258194B2}"/>
              </a:ext>
            </a:extLst>
          </p:cNvPr>
          <p:cNvGrpSpPr/>
          <p:nvPr/>
        </p:nvGrpSpPr>
        <p:grpSpPr>
          <a:xfrm>
            <a:off x="3738077" y="216130"/>
            <a:ext cx="7635939" cy="6501911"/>
            <a:chOff x="3738077" y="216130"/>
            <a:chExt cx="4251960" cy="4525450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AB23E026-9E93-49F0-BF26-4D87F6F49D3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6527765"/>
                </p:ext>
              </p:extLst>
            </p:nvPr>
          </p:nvGraphicFramePr>
          <p:xfrm>
            <a:off x="3738077" y="216130"/>
            <a:ext cx="4251960" cy="24688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AF0DC7CF-57E1-404F-AEA0-81D5E78C768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55554192"/>
                </p:ext>
              </p:extLst>
            </p:nvPr>
          </p:nvGraphicFramePr>
          <p:xfrm>
            <a:off x="3738077" y="2272700"/>
            <a:ext cx="4251960" cy="24688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98E813A-25BE-44D8-ABF0-47C7E126B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03" y="216130"/>
            <a:ext cx="3261643" cy="3212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8D0CDA-8B22-42EE-9C62-CA0ED41C3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03" y="3429000"/>
            <a:ext cx="3261643" cy="301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1BFAF-6B8F-4688-BB70-DA44AEF58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677" y="2911922"/>
            <a:ext cx="554784" cy="121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9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A250CE-1290-4C44-A60C-DC3307A32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849" y="795337"/>
            <a:ext cx="6755917" cy="5267325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CE2F27F1-C170-4D34-A44B-CDCBD6C8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79D4C34-3E0D-4E35-865A-502BF3474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5234" y="1788303"/>
            <a:ext cx="4696644" cy="37074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Adult to smolt – tributary habitat.</a:t>
            </a:r>
          </a:p>
          <a:p>
            <a:r>
              <a:rPr lang="en-US" dirty="0"/>
              <a:t>Habitat capacity – density-dependence.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Habitat alteration – Tom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Curet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r>
              <a:rPr lang="en-US" dirty="0"/>
              <a:t>How much capacity do we need?</a:t>
            </a:r>
          </a:p>
          <a:p>
            <a:r>
              <a:rPr lang="en-US" dirty="0"/>
              <a:t>How much capacity do we have?</a:t>
            </a:r>
          </a:p>
          <a:p>
            <a:r>
              <a:rPr lang="en-US" dirty="0"/>
              <a:t>Why looks can be deceiving.</a:t>
            </a:r>
          </a:p>
          <a:p>
            <a:r>
              <a:rPr lang="en-US" dirty="0"/>
              <a:t>Temperature.</a:t>
            </a:r>
          </a:p>
          <a:p>
            <a:r>
              <a:rPr lang="en-US" dirty="0"/>
              <a:t>Conclusions!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036007-16EE-4E9C-943C-12E5FF048378}"/>
              </a:ext>
            </a:extLst>
          </p:cNvPr>
          <p:cNvSpPr txBox="1"/>
          <p:nvPr/>
        </p:nvSpPr>
        <p:spPr>
          <a:xfrm>
            <a:off x="167951" y="5784987"/>
            <a:ext cx="4696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ASK QUESTIONS!</a:t>
            </a:r>
          </a:p>
        </p:txBody>
      </p:sp>
    </p:spTree>
    <p:extLst>
      <p:ext uri="{BB962C8B-B14F-4D97-AF65-F5344CB8AC3E}">
        <p14:creationId xmlns:p14="http://schemas.microsoft.com/office/powerpoint/2010/main" val="285919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72FEAF-1D25-471A-A3D9-7BC1EE11EC90}"/>
              </a:ext>
            </a:extLst>
          </p:cNvPr>
          <p:cNvGrpSpPr/>
          <p:nvPr/>
        </p:nvGrpSpPr>
        <p:grpSpPr>
          <a:xfrm>
            <a:off x="3784730" y="216130"/>
            <a:ext cx="7589286" cy="6445927"/>
            <a:chOff x="5772150" y="817252"/>
            <a:chExt cx="4251960" cy="4525450"/>
          </a:xfrm>
        </p:grpSpPr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AB23E026-9E93-49F0-BF26-4D87F6F49D3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43593851"/>
                </p:ext>
              </p:extLst>
            </p:nvPr>
          </p:nvGraphicFramePr>
          <p:xfrm>
            <a:off x="5772150" y="817252"/>
            <a:ext cx="4251960" cy="24688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AF0DC7CF-57E1-404F-AEA0-81D5E78C768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27357618"/>
                </p:ext>
              </p:extLst>
            </p:nvPr>
          </p:nvGraphicFramePr>
          <p:xfrm>
            <a:off x="5772150" y="2873822"/>
            <a:ext cx="4251960" cy="24688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98E813A-25BE-44D8-ABF0-47C7E126B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03" y="216130"/>
            <a:ext cx="3261643" cy="3212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8D0CDA-8B22-42EE-9C62-CA0ED41C3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03" y="3429000"/>
            <a:ext cx="3261643" cy="301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1BFAF-6B8F-4688-BB70-DA44AEF58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677" y="2911922"/>
            <a:ext cx="554784" cy="121240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248BF4-0657-414F-A32B-CC62D49FE227}"/>
              </a:ext>
            </a:extLst>
          </p:cNvPr>
          <p:cNvCxnSpPr>
            <a:cxnSpLocks/>
          </p:cNvCxnSpPr>
          <p:nvPr/>
        </p:nvCxnSpPr>
        <p:spPr>
          <a:xfrm>
            <a:off x="5215812" y="1464323"/>
            <a:ext cx="4021494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5F969C-C5EA-4B3F-B120-4EDAC2965846}"/>
              </a:ext>
            </a:extLst>
          </p:cNvPr>
          <p:cNvCxnSpPr>
            <a:cxnSpLocks/>
          </p:cNvCxnSpPr>
          <p:nvPr/>
        </p:nvCxnSpPr>
        <p:spPr>
          <a:xfrm>
            <a:off x="4568792" y="4398607"/>
            <a:ext cx="1527208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C893C2-1473-445C-80F4-471B790A3C0E}"/>
              </a:ext>
            </a:extLst>
          </p:cNvPr>
          <p:cNvSpPr txBox="1"/>
          <p:nvPr/>
        </p:nvSpPr>
        <p:spPr>
          <a:xfrm>
            <a:off x="6880062" y="4133850"/>
            <a:ext cx="4251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REQUIRED – AVAILABLE = CAPACITY DEFICIT</a:t>
            </a:r>
          </a:p>
        </p:txBody>
      </p:sp>
    </p:spTree>
    <p:extLst>
      <p:ext uri="{BB962C8B-B14F-4D97-AF65-F5344CB8AC3E}">
        <p14:creationId xmlns:p14="http://schemas.microsoft.com/office/powerpoint/2010/main" val="651030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8">
            <a:extLst>
              <a:ext uri="{FF2B5EF4-FFF2-40B4-BE49-F238E27FC236}">
                <a16:creationId xmlns:a16="http://schemas.microsoft.com/office/drawing/2014/main" id="{4CA83A97-61FC-4F6E-8B2C-AFDCB8E65B80}"/>
              </a:ext>
            </a:extLst>
          </p:cNvPr>
          <p:cNvSpPr txBox="1">
            <a:spLocks/>
          </p:cNvSpPr>
          <p:nvPr/>
        </p:nvSpPr>
        <p:spPr>
          <a:xfrm>
            <a:off x="755780" y="-5972"/>
            <a:ext cx="95597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Chinook Salmon Capacity Limitations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F31590-69B3-4E8F-A6C4-C1ECB5E5D7E0}"/>
              </a:ext>
            </a:extLst>
          </p:cNvPr>
          <p:cNvSpPr txBox="1"/>
          <p:nvPr/>
        </p:nvSpPr>
        <p:spPr>
          <a:xfrm>
            <a:off x="2143125" y="10213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Redds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E548C0-7408-4718-A516-222D4AF446DC}"/>
              </a:ext>
            </a:extLst>
          </p:cNvPr>
          <p:cNvSpPr txBox="1"/>
          <p:nvPr/>
        </p:nvSpPr>
        <p:spPr>
          <a:xfrm>
            <a:off x="5396502" y="976264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 Parr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88F7C5-D2B6-4FAA-B7DF-5C819BC3FED7}"/>
              </a:ext>
            </a:extLst>
          </p:cNvPr>
          <p:cNvSpPr txBox="1"/>
          <p:nvPr/>
        </p:nvSpPr>
        <p:spPr>
          <a:xfrm>
            <a:off x="9105900" y="1002268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 </a:t>
            </a:r>
            <a:r>
              <a:rPr lang="en-US" dirty="0" err="1"/>
              <a:t>Presmolt</a:t>
            </a:r>
            <a:endParaRPr lang="en-US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C9C7569-195A-4D4B-A20B-40AE327EE6F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0050" y="1371602"/>
          <a:ext cx="3657600" cy="4952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5629130-3FF2-427C-8A24-B18F2E0B5B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3035028"/>
              </p:ext>
            </p:extLst>
          </p:nvPr>
        </p:nvGraphicFramePr>
        <p:xfrm>
          <a:off x="4310062" y="1319591"/>
          <a:ext cx="3657600" cy="532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BA5C3B7-376A-4873-968D-64B752AD85D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220075" y="1371601"/>
          <a:ext cx="3657600" cy="49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4925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8">
            <a:extLst>
              <a:ext uri="{FF2B5EF4-FFF2-40B4-BE49-F238E27FC236}">
                <a16:creationId xmlns:a16="http://schemas.microsoft.com/office/drawing/2014/main" id="{4CA83A97-61FC-4F6E-8B2C-AFDCB8E65B80}"/>
              </a:ext>
            </a:extLst>
          </p:cNvPr>
          <p:cNvSpPr txBox="1">
            <a:spLocks/>
          </p:cNvSpPr>
          <p:nvPr/>
        </p:nvSpPr>
        <p:spPr>
          <a:xfrm>
            <a:off x="755780" y="-5972"/>
            <a:ext cx="95597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Chinook Salmon Capacity Limitations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16E520-8D81-49C2-97AB-076E9F99C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795" y="999080"/>
            <a:ext cx="5714839" cy="56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89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9D514-6790-4320-B8FB-C761E5219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2DBF4-DF79-4DDC-BE9C-E6DF7D1F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818613"/>
            <a:ext cx="10233800" cy="3358349"/>
          </a:xfrm>
        </p:spPr>
        <p:txBody>
          <a:bodyPr>
            <a:normAutofit/>
          </a:bodyPr>
          <a:lstStyle/>
          <a:p>
            <a:r>
              <a:rPr lang="en-US" sz="3200" dirty="0"/>
              <a:t>Tributary habitat capacity is a demonstrated limiting factor.</a:t>
            </a:r>
          </a:p>
          <a:p>
            <a:r>
              <a:rPr lang="en-US" sz="3200" dirty="0"/>
              <a:t>We can’t support MAT adult abundance without tributary habitat restoration.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7992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F183F-C66E-4049-B24D-92E11F354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Relativity - why looks can be deceiving.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5C29A0-606D-4476-9095-9C07F898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51" y="1508288"/>
            <a:ext cx="5541754" cy="48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6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Bioenergetics - Mechanistic Fish/Habitat Relationship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D04A3-CA9E-4207-A08C-F6C50196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5431"/>
            <a:ext cx="12192000" cy="2809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16A4CA-EB35-419B-B435-B88BBC433C5E}"/>
              </a:ext>
            </a:extLst>
          </p:cNvPr>
          <p:cNvSpPr txBox="1"/>
          <p:nvPr/>
        </p:nvSpPr>
        <p:spPr>
          <a:xfrm>
            <a:off x="578840" y="5452845"/>
            <a:ext cx="16538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38092"/>
            <a:r>
              <a:rPr lang="en-US" sz="2400" b="1" dirty="0">
                <a:latin typeface="Calibri" panose="020F0502020204030204"/>
              </a:rPr>
              <a:t>Net Energy </a:t>
            </a:r>
            <a:r>
              <a:rPr lang="en-US" sz="2400" dirty="0">
                <a:latin typeface="Calibri" panose="020F0502020204030204"/>
              </a:rPr>
              <a:t>= Energy Consumed – (Capture Cost + Digestion Cost + Metabolism Cost) </a:t>
            </a:r>
          </a:p>
        </p:txBody>
      </p:sp>
    </p:spTree>
    <p:extLst>
      <p:ext uri="{BB962C8B-B14F-4D97-AF65-F5344CB8AC3E}">
        <p14:creationId xmlns:p14="http://schemas.microsoft.com/office/powerpoint/2010/main" val="1816832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Bioenergetics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E6F31-2069-4202-983A-699653BDB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642" y="58723"/>
            <a:ext cx="8876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83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91A65B-097A-4403-8931-043BE215D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" y="655761"/>
            <a:ext cx="12003464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80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A1D018-F7F4-47A5-AB93-A52001C49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58" y="1680317"/>
            <a:ext cx="4896311" cy="34973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DF30E1-F0B5-4FC4-9CDD-6C5886F1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is the enemy of capacity…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3F0EF-C2A0-4BD1-9E81-A4FE7C770D3F}"/>
              </a:ext>
            </a:extLst>
          </p:cNvPr>
          <p:cNvSpPr txBox="1"/>
          <p:nvPr/>
        </p:nvSpPr>
        <p:spPr>
          <a:xfrm>
            <a:off x="417816" y="5465852"/>
            <a:ext cx="1135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not interpret velocity as “too much water.” Recall the capacity deficit – we need more water with less velocity.</a:t>
            </a:r>
          </a:p>
        </p:txBody>
      </p:sp>
    </p:spTree>
    <p:extLst>
      <p:ext uri="{BB962C8B-B14F-4D97-AF65-F5344CB8AC3E}">
        <p14:creationId xmlns:p14="http://schemas.microsoft.com/office/powerpoint/2010/main" val="4027965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8C80-AEC9-4D7A-B3FD-D8D11994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3154960" cy="3905215"/>
          </a:xfrm>
        </p:spPr>
        <p:txBody>
          <a:bodyPr>
            <a:normAutofit/>
          </a:bodyPr>
          <a:lstStyle/>
          <a:p>
            <a:r>
              <a:rPr lang="en-US" sz="3200" dirty="0"/>
              <a:t>Temperature</a:t>
            </a:r>
            <a:br>
              <a:rPr lang="en-US" sz="3200" dirty="0"/>
            </a:br>
            <a:r>
              <a:rPr lang="en-US" sz="3200" dirty="0"/>
              <a:t>	Good News</a:t>
            </a:r>
            <a:br>
              <a:rPr lang="en-US" sz="3200" dirty="0"/>
            </a:br>
            <a:r>
              <a:rPr lang="en-US" sz="3200" dirty="0"/>
              <a:t>	Bad News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038D3-A655-4ACC-9E1D-042A46B90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785" y="0"/>
            <a:ext cx="6515789" cy="687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29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286" y="942685"/>
            <a:ext cx="10388063" cy="5716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819" y="1033024"/>
            <a:ext cx="3823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Habitat Capacity</a:t>
            </a:r>
            <a:r>
              <a:rPr kumimoji="0" lang="en-US" sz="24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Optimal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188" y="675226"/>
            <a:ext cx="10649885" cy="61264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15297" y="1033024"/>
            <a:ext cx="3593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Habitat Capacity</a:t>
            </a:r>
            <a:r>
              <a:rPr kumimoji="0" lang="en-US" sz="24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Actual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5C0858-D906-402A-9488-D4649AF01D60}"/>
              </a:ext>
            </a:extLst>
          </p:cNvPr>
          <p:cNvSpPr txBox="1"/>
          <p:nvPr/>
        </p:nvSpPr>
        <p:spPr>
          <a:xfrm>
            <a:off x="3247697" y="88880"/>
            <a:ext cx="578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is capacity?</a:t>
            </a:r>
          </a:p>
        </p:txBody>
      </p:sp>
    </p:spTree>
    <p:extLst>
      <p:ext uri="{BB962C8B-B14F-4D97-AF65-F5344CB8AC3E}">
        <p14:creationId xmlns:p14="http://schemas.microsoft.com/office/powerpoint/2010/main" val="411685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18C80-AEC9-4D7A-B3FD-D8D119949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315496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Temperature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F058B-DDDD-467D-8669-80F710C9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9618"/>
            <a:ext cx="12192000" cy="421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28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3D03-6379-4E44-A7E5-B398482A2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3E786-DA98-4A1E-9EFB-DD6EAB1D0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“4-H’s” – multiple choice?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dirty="0"/>
              <a:t>Hatcheries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dirty="0"/>
              <a:t>Hydro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dirty="0"/>
              <a:t>Harvest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dirty="0"/>
              <a:t>Habitat</a:t>
            </a:r>
          </a:p>
          <a:p>
            <a:pPr lvl="1"/>
            <a:endParaRPr lang="en-US" dirty="0"/>
          </a:p>
          <a:p>
            <a:r>
              <a:rPr lang="en-US" dirty="0"/>
              <a:t>Missing ocean and predation.</a:t>
            </a:r>
          </a:p>
          <a:p>
            <a:endParaRPr lang="en-US" dirty="0"/>
          </a:p>
          <a:p>
            <a:r>
              <a:rPr lang="en-US" dirty="0"/>
              <a:t>The “4-H’s” – multiple choice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dirty="0"/>
              <a:t>Hatcheries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dirty="0"/>
              <a:t>Hydro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dirty="0"/>
              <a:t>Harvest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dirty="0"/>
              <a:t>Habitat</a:t>
            </a:r>
          </a:p>
          <a:p>
            <a:pPr marL="800100" lvl="1" indent="-457200">
              <a:buFont typeface="+mj-lt"/>
              <a:buAutoNum type="alphaLcParenR"/>
            </a:pPr>
            <a:r>
              <a:rPr lang="en-US" dirty="0"/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963403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3D03-6379-4E44-A7E5-B398482A2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3E786-DA98-4A1E-9EFB-DD6EAB1D0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You cannot achieve sustainable recovery without tributary habitat restoration.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50350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3AC1F9-DDE0-47FC-AAC0-A510B1506B12}"/>
              </a:ext>
            </a:extLst>
          </p:cNvPr>
          <p:cNvSpPr txBox="1"/>
          <p:nvPr/>
        </p:nvSpPr>
        <p:spPr>
          <a:xfrm>
            <a:off x="3063207" y="172015"/>
            <a:ext cx="578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is capacity?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793014" y="818346"/>
            <a:ext cx="10831149" cy="6039654"/>
            <a:chOff x="-2116842" y="818346"/>
            <a:chExt cx="10831149" cy="60396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16842" y="818346"/>
              <a:ext cx="10831149" cy="603965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811137" y="5668991"/>
              <a:ext cx="619433" cy="235975"/>
            </a:xfrm>
            <a:prstGeom prst="rect">
              <a:avLst/>
            </a:prstGeom>
            <a:gradFill>
              <a:gsLst>
                <a:gs pos="3000">
                  <a:srgbClr val="002060"/>
                </a:gs>
                <a:gs pos="0">
                  <a:srgbClr val="000E2A"/>
                </a:gs>
                <a:gs pos="71000">
                  <a:srgbClr val="388FAA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orbel" panose="020B0503020204020204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0%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1EAA4F-2FA2-4914-9F03-515487F67D49}"/>
                </a:ext>
              </a:extLst>
            </p:cNvPr>
            <p:cNvSpPr/>
            <p:nvPr/>
          </p:nvSpPr>
          <p:spPr>
            <a:xfrm>
              <a:off x="619147" y="5341489"/>
              <a:ext cx="619433" cy="235975"/>
            </a:xfrm>
            <a:prstGeom prst="rect">
              <a:avLst/>
            </a:prstGeom>
            <a:gradFill>
              <a:gsLst>
                <a:gs pos="3000">
                  <a:srgbClr val="002060"/>
                </a:gs>
                <a:gs pos="0">
                  <a:srgbClr val="000E2A"/>
                </a:gs>
                <a:gs pos="71000">
                  <a:srgbClr val="388FAA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orbel" panose="020B0503020204020204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0%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919679" y="5982747"/>
              <a:ext cx="619433" cy="235975"/>
            </a:xfrm>
            <a:prstGeom prst="rect">
              <a:avLst/>
            </a:prstGeom>
            <a:gradFill>
              <a:gsLst>
                <a:gs pos="3000">
                  <a:srgbClr val="002060"/>
                </a:gs>
                <a:gs pos="0">
                  <a:srgbClr val="000E2A"/>
                </a:gs>
                <a:gs pos="71000">
                  <a:srgbClr val="388FAA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noProof="0" dirty="0">
                  <a:solidFill>
                    <a:prstClr val="white"/>
                  </a:solidFill>
                  <a:latin typeface="Corbel" panose="020B0503020204020204"/>
                </a:rPr>
                <a:t>6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0%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97343" y="738421"/>
            <a:ext cx="11081583" cy="6237605"/>
            <a:chOff x="3622561" y="719371"/>
            <a:chExt cx="11081583" cy="62376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2561" y="719371"/>
              <a:ext cx="11081583" cy="623760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668788" y="5354377"/>
              <a:ext cx="619433" cy="235975"/>
            </a:xfrm>
            <a:prstGeom prst="rect">
              <a:avLst/>
            </a:prstGeom>
            <a:gradFill>
              <a:gsLst>
                <a:gs pos="3000">
                  <a:srgbClr val="002060"/>
                </a:gs>
                <a:gs pos="0">
                  <a:srgbClr val="000E2A"/>
                </a:gs>
                <a:gs pos="71000">
                  <a:srgbClr val="388FAA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orbel" panose="020B0503020204020204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0%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908806" y="5668992"/>
              <a:ext cx="619433" cy="235975"/>
            </a:xfrm>
            <a:prstGeom prst="rect">
              <a:avLst/>
            </a:prstGeom>
            <a:gradFill>
              <a:gsLst>
                <a:gs pos="3000">
                  <a:srgbClr val="002060"/>
                </a:gs>
                <a:gs pos="0">
                  <a:srgbClr val="000E2A"/>
                </a:gs>
                <a:gs pos="71000">
                  <a:srgbClr val="388FAA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35%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107472" y="5982748"/>
              <a:ext cx="619433" cy="235975"/>
            </a:xfrm>
            <a:prstGeom prst="rect">
              <a:avLst/>
            </a:prstGeom>
            <a:gradFill>
              <a:gsLst>
                <a:gs pos="3000">
                  <a:srgbClr val="002060"/>
                </a:gs>
                <a:gs pos="0">
                  <a:srgbClr val="000E2A"/>
                </a:gs>
                <a:gs pos="71000">
                  <a:srgbClr val="388FAA"/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rPr>
                <a:t>40%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875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53605E-402A-41E5-9B06-5D30B19D2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243" y="4252912"/>
            <a:ext cx="4819907" cy="2446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4B75D-E7C8-46C8-8646-15CBB0A3B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480" y="1991270"/>
            <a:ext cx="5600573" cy="1541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250CE-1290-4C44-A60C-DC3307A32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14" y="1042064"/>
            <a:ext cx="5730674" cy="4467983"/>
          </a:xfrm>
          <a:prstGeom prst="rect">
            <a:avLst/>
          </a:prstGeom>
        </p:spPr>
      </p:pic>
      <p:sp>
        <p:nvSpPr>
          <p:cNvPr id="8" name="Title 88">
            <a:extLst>
              <a:ext uri="{FF2B5EF4-FFF2-40B4-BE49-F238E27FC236}">
                <a16:creationId xmlns:a16="http://schemas.microsoft.com/office/drawing/2014/main" id="{2071BE74-D077-46EE-89B5-8B81E9361C75}"/>
              </a:ext>
            </a:extLst>
          </p:cNvPr>
          <p:cNvSpPr txBox="1">
            <a:spLocks/>
          </p:cNvSpPr>
          <p:nvPr/>
        </p:nvSpPr>
        <p:spPr>
          <a:xfrm>
            <a:off x="1123950" y="32128"/>
            <a:ext cx="9991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</a:rPr>
              <a:t>How much capacity do we need?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A3B6AB-2077-4F2C-8882-29E3A0C6BA7D}"/>
              </a:ext>
            </a:extLst>
          </p:cNvPr>
          <p:cNvSpPr txBox="1"/>
          <p:nvPr/>
        </p:nvSpPr>
        <p:spPr>
          <a:xfrm>
            <a:off x="8431951" y="1210348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Parameters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C45DC2-D704-4722-B1C4-0BE988ADAD73}"/>
              </a:ext>
            </a:extLst>
          </p:cNvPr>
          <p:cNvSpPr txBox="1"/>
          <p:nvPr/>
        </p:nvSpPr>
        <p:spPr>
          <a:xfrm>
            <a:off x="8431951" y="3607537"/>
            <a:ext cx="173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Estimates</a:t>
            </a:r>
          </a:p>
        </p:txBody>
      </p:sp>
    </p:spTree>
    <p:extLst>
      <p:ext uri="{BB962C8B-B14F-4D97-AF65-F5344CB8AC3E}">
        <p14:creationId xmlns:p14="http://schemas.microsoft.com/office/powerpoint/2010/main" val="600755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How much capacity do we have?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Quantile Random Forest (QRF) - Empirically-Based Fish/Habitat Relationship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D2B9C-DA5C-496E-949F-3DE2CBD72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510" y="1408467"/>
            <a:ext cx="5076825" cy="89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49B55D-D895-4141-BD22-0487DE3D9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55" y="1846617"/>
            <a:ext cx="2524125" cy="1809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63165E-BD5B-4E7B-9A43-761A3229E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341" y="1312084"/>
            <a:ext cx="3197908" cy="23442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970441-B2B1-44D1-AD54-2AB4A7F7F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510" y="2734030"/>
            <a:ext cx="5229225" cy="35909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898D0A-CEF3-4B55-85A5-91A058A00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51" y="3777420"/>
            <a:ext cx="5298531" cy="298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18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Building a Quantile Random Forest Model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12955" y="1417639"/>
            <a:ext cx="11120284" cy="489108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Which metrics are most useful (≈ 165 habitat metrics)?</a:t>
            </a:r>
          </a:p>
          <a:p>
            <a:pPr lvl="1"/>
            <a:r>
              <a:rPr lang="en-US" sz="2400" dirty="0"/>
              <a:t>Maximal Information-based Nonparametric Exploration (MINE)</a:t>
            </a:r>
          </a:p>
          <a:p>
            <a:pPr lvl="1"/>
            <a:r>
              <a:rPr lang="en-US" sz="2400" dirty="0"/>
              <a:t>Maximal Information Coefficient (MIC)</a:t>
            </a:r>
          </a:p>
          <a:p>
            <a:pPr lvl="2"/>
            <a:r>
              <a:rPr lang="en-US" sz="1800" dirty="0"/>
              <a:t>substrate example – sand and fines, boulders, cobbles, D16, D50, D84, &lt;2mm, &lt;6mm…</a:t>
            </a:r>
          </a:p>
          <a:p>
            <a:pPr lvl="1"/>
            <a:r>
              <a:rPr lang="en-US" sz="2400" dirty="0"/>
              <a:t>Why? Random Forest models don’t “over-fit.”</a:t>
            </a:r>
          </a:p>
          <a:p>
            <a:r>
              <a:rPr lang="en-US" sz="2800" dirty="0"/>
              <a:t>Machine learning (random forest classification):</a:t>
            </a:r>
          </a:p>
          <a:p>
            <a:pPr lvl="1"/>
            <a:r>
              <a:rPr lang="en-US" sz="2400" dirty="0"/>
              <a:t>select 70% of data – fish abundance + 3 of X habitat attributes – lather, rinse, repeat ≈ 100,000 times</a:t>
            </a:r>
          </a:p>
          <a:p>
            <a:pPr lvl="1"/>
            <a:r>
              <a:rPr lang="en-US" sz="2400" dirty="0"/>
              <a:t>each combination of metrics = one fish abundance estimate</a:t>
            </a:r>
          </a:p>
          <a:p>
            <a:pPr lvl="1"/>
            <a:r>
              <a:rPr lang="en-US" sz="2400" dirty="0"/>
              <a:t>trim “best-performers” – combinations that predict abundance</a:t>
            </a:r>
          </a:p>
          <a:p>
            <a:pPr lvl="1"/>
            <a:r>
              <a:rPr lang="en-US" sz="2400" dirty="0"/>
              <a:t>test using remaining 30% of data</a:t>
            </a:r>
          </a:p>
          <a:p>
            <a:r>
              <a:rPr lang="en-US" dirty="0"/>
              <a:t>Use upper-Quantile (e.g., 90%) to approximate capacity.</a:t>
            </a:r>
          </a:p>
          <a:p>
            <a:r>
              <a:rPr lang="en-US" sz="2800" dirty="0"/>
              <a:t>Validation:</a:t>
            </a:r>
          </a:p>
          <a:p>
            <a:pPr lvl="1"/>
            <a:r>
              <a:rPr lang="en-US" sz="2400" dirty="0"/>
              <a:t>jackknife</a:t>
            </a:r>
          </a:p>
          <a:p>
            <a:pPr lvl="1"/>
            <a:r>
              <a:rPr lang="en-US" sz="2400" dirty="0"/>
              <a:t>empirical</a:t>
            </a:r>
          </a:p>
        </p:txBody>
      </p:sp>
    </p:spTree>
    <p:extLst>
      <p:ext uri="{BB962C8B-B14F-4D97-AF65-F5344CB8AC3E}">
        <p14:creationId xmlns:p14="http://schemas.microsoft.com/office/powerpoint/2010/main" val="3072439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Bracket 3"/>
          <p:cNvSpPr/>
          <p:nvPr/>
        </p:nvSpPr>
        <p:spPr>
          <a:xfrm>
            <a:off x="2408382" y="2415165"/>
            <a:ext cx="152400" cy="2514600"/>
          </a:xfrm>
          <a:prstGeom prst="leftBracket">
            <a:avLst/>
          </a:prstGeom>
          <a:noFill/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 rot="10800000">
            <a:off x="9385668" y="2382509"/>
            <a:ext cx="152400" cy="2547257"/>
          </a:xfrm>
          <a:prstGeom prst="leftBracket">
            <a:avLst/>
          </a:prstGeom>
          <a:noFill/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598448"/>
              </p:ext>
            </p:extLst>
          </p:nvPr>
        </p:nvGraphicFramePr>
        <p:xfrm>
          <a:off x="2732233" y="2419519"/>
          <a:ext cx="6534151" cy="2388012"/>
        </p:xfrm>
        <a:graphic>
          <a:graphicData uri="http://schemas.openxmlformats.org/drawingml/2006/table">
            <a:tbl>
              <a:tblPr/>
              <a:tblGrid>
                <a:gridCol w="826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0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1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00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6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709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Density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45807ABF-B376-4E05-A67C-19881669A62F}"/>
              </a:ext>
            </a:extLst>
          </p:cNvPr>
          <p:cNvSpPr txBox="1">
            <a:spLocks/>
          </p:cNvSpPr>
          <p:nvPr/>
        </p:nvSpPr>
        <p:spPr>
          <a:xfrm>
            <a:off x="990600" y="517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Building a QRF</a:t>
            </a:r>
          </a:p>
        </p:txBody>
      </p:sp>
    </p:spTree>
    <p:extLst>
      <p:ext uri="{BB962C8B-B14F-4D97-AF65-F5344CB8AC3E}">
        <p14:creationId xmlns:p14="http://schemas.microsoft.com/office/powerpoint/2010/main" val="1430568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Bracket 3"/>
          <p:cNvSpPr/>
          <p:nvPr/>
        </p:nvSpPr>
        <p:spPr>
          <a:xfrm>
            <a:off x="2667000" y="2080419"/>
            <a:ext cx="152400" cy="2514600"/>
          </a:xfrm>
          <a:prstGeom prst="leftBracket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/>
          <p:cNvSpPr/>
          <p:nvPr/>
        </p:nvSpPr>
        <p:spPr>
          <a:xfrm rot="10800000">
            <a:off x="9644286" y="2047763"/>
            <a:ext cx="152400" cy="2547257"/>
          </a:xfrm>
          <a:prstGeom prst="leftBracket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799632"/>
              </p:ext>
            </p:extLst>
          </p:nvPr>
        </p:nvGraphicFramePr>
        <p:xfrm>
          <a:off x="2990851" y="2084773"/>
          <a:ext cx="6534151" cy="2388012"/>
        </p:xfrm>
        <a:graphic>
          <a:graphicData uri="http://schemas.openxmlformats.org/drawingml/2006/table">
            <a:tbl>
              <a:tblPr/>
              <a:tblGrid>
                <a:gridCol w="826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0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1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00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68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709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 Density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Habitat Metric 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67000" y="4799693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Randomly select 70% of the rows.</a:t>
            </a:r>
          </a:p>
        </p:txBody>
      </p:sp>
      <p:sp>
        <p:nvSpPr>
          <p:cNvPr id="5" name="Oval 4"/>
          <p:cNvSpPr/>
          <p:nvPr/>
        </p:nvSpPr>
        <p:spPr>
          <a:xfrm>
            <a:off x="3200401" y="2339181"/>
            <a:ext cx="6029770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77541" y="2773360"/>
            <a:ext cx="6029770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77541" y="3660375"/>
            <a:ext cx="6029770" cy="19843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698CCC-E5CD-4C03-8B30-4DB51BC48A75}"/>
              </a:ext>
            </a:extLst>
          </p:cNvPr>
          <p:cNvSpPr txBox="1">
            <a:spLocks/>
          </p:cNvSpPr>
          <p:nvPr/>
        </p:nvSpPr>
        <p:spPr>
          <a:xfrm>
            <a:off x="990600" y="517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Building a QRF</a:t>
            </a:r>
          </a:p>
        </p:txBody>
      </p:sp>
    </p:spTree>
    <p:extLst>
      <p:ext uri="{BB962C8B-B14F-4D97-AF65-F5344CB8AC3E}">
        <p14:creationId xmlns:p14="http://schemas.microsoft.com/office/powerpoint/2010/main" val="1927643100"/>
      </p:ext>
    </p:extLst>
  </p:cSld>
  <p:clrMapOvr>
    <a:masterClrMapping/>
  </p:clrMapOvr>
</p:sld>
</file>

<file path=ppt/theme/theme1.xml><?xml version="1.0" encoding="utf-8"?>
<a:theme xmlns:a="http://schemas.openxmlformats.org/drawingml/2006/main" name="Rio1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o1" id="{020DEF53-8037-43B6-B719-3A281AE3B22A}" vid="{E4C3644A-5FEC-44B1-8662-BE9FD54C2B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8065</TotalTime>
  <Words>911</Words>
  <Application>Microsoft Office PowerPoint</Application>
  <PresentationFormat>Widescreen</PresentationFormat>
  <Paragraphs>360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Corbel</vt:lpstr>
      <vt:lpstr>Rio1</vt:lpstr>
      <vt:lpstr>Quantifying Habitat Capacity   </vt:lpstr>
      <vt:lpstr>Content</vt:lpstr>
      <vt:lpstr>PowerPoint Presentation</vt:lpstr>
      <vt:lpstr>PowerPoint Presentation</vt:lpstr>
      <vt:lpstr>PowerPoint Presentation</vt:lpstr>
      <vt:lpstr>How much capacity do we have?  Quantile Random Forest (QRF) - Empirically-Based Fish/Habitat Relationship</vt:lpstr>
      <vt:lpstr>Building a Quantile Random Forest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Quantile Random Forest – Empirical Evaluation</vt:lpstr>
      <vt:lpstr>PowerPoint Presentation</vt:lpstr>
      <vt:lpstr>Quantile Random Forest – Empirical Evaluation</vt:lpstr>
      <vt:lpstr>Quantile Regression Forest – Empirical Evaluation Same model applied across the CRB.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Recap</vt:lpstr>
      <vt:lpstr>Relativity - why looks can be deceiving.</vt:lpstr>
      <vt:lpstr>Bioenergetics - Mechanistic Fish/Habitat Relationship </vt:lpstr>
      <vt:lpstr>Bioenergetics</vt:lpstr>
      <vt:lpstr>PowerPoint Presentation</vt:lpstr>
      <vt:lpstr>Velocity is the enemy of capacity…</vt:lpstr>
      <vt:lpstr>Temperature  Good News  Bad News  </vt:lpstr>
      <vt:lpstr>Temperature</vt:lpstr>
      <vt:lpstr>Conclusions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Richardson</dc:creator>
  <cp:lastModifiedBy>Irina Voyce</cp:lastModifiedBy>
  <cp:revision>375</cp:revision>
  <dcterms:created xsi:type="dcterms:W3CDTF">2016-11-16T22:11:06Z</dcterms:created>
  <dcterms:modified xsi:type="dcterms:W3CDTF">2019-07-31T17:21:20Z</dcterms:modified>
</cp:coreProperties>
</file>