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465" r:id="rId3"/>
    <p:sldId id="513" r:id="rId4"/>
    <p:sldId id="436" r:id="rId5"/>
    <p:sldId id="502" r:id="rId6"/>
    <p:sldId id="503" r:id="rId7"/>
    <p:sldId id="462" r:id="rId8"/>
    <p:sldId id="475" r:id="rId9"/>
    <p:sldId id="488" r:id="rId10"/>
    <p:sldId id="510" r:id="rId11"/>
    <p:sldId id="438" r:id="rId12"/>
    <p:sldId id="509" r:id="rId13"/>
    <p:sldId id="446" r:id="rId14"/>
    <p:sldId id="504" r:id="rId15"/>
    <p:sldId id="505" r:id="rId16"/>
    <p:sldId id="507" r:id="rId17"/>
    <p:sldId id="511" r:id="rId18"/>
    <p:sldId id="476" r:id="rId19"/>
    <p:sldId id="477" r:id="rId20"/>
    <p:sldId id="514" r:id="rId21"/>
    <p:sldId id="470" r:id="rId22"/>
    <p:sldId id="471" r:id="rId23"/>
    <p:sldId id="472" r:id="rId24"/>
    <p:sldId id="447" r:id="rId25"/>
    <p:sldId id="439" r:id="rId26"/>
    <p:sldId id="448" r:id="rId27"/>
    <p:sldId id="449" r:id="rId28"/>
    <p:sldId id="455" r:id="rId29"/>
    <p:sldId id="486" r:id="rId30"/>
    <p:sldId id="451" r:id="rId31"/>
    <p:sldId id="454" r:id="rId32"/>
    <p:sldId id="489" r:id="rId33"/>
    <p:sldId id="500" r:id="rId34"/>
    <p:sldId id="271" r:id="rId35"/>
    <p:sldId id="480" r:id="rId36"/>
    <p:sldId id="499" r:id="rId37"/>
    <p:sldId id="501" r:id="rId38"/>
    <p:sldId id="483" r:id="rId39"/>
    <p:sldId id="482" r:id="rId40"/>
    <p:sldId id="458" r:id="rId41"/>
    <p:sldId id="497" r:id="rId42"/>
    <p:sldId id="492" r:id="rId43"/>
    <p:sldId id="457" r:id="rId44"/>
    <p:sldId id="444" r:id="rId45"/>
    <p:sldId id="478" r:id="rId46"/>
    <p:sldId id="456" r:id="rId47"/>
    <p:sldId id="479" r:id="rId48"/>
    <p:sldId id="515" r:id="rId49"/>
    <p:sldId id="518" r:id="rId50"/>
    <p:sldId id="519" r:id="rId51"/>
    <p:sldId id="520" r:id="rId52"/>
    <p:sldId id="523" r:id="rId53"/>
    <p:sldId id="524" r:id="rId54"/>
    <p:sldId id="522"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DFED97"/>
    <a:srgbClr val="F9DA83"/>
    <a:srgbClr val="000000"/>
    <a:srgbClr val="FFFFFF"/>
    <a:srgbClr val="4F81BD"/>
    <a:srgbClr val="99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3" autoAdjust="0"/>
    <p:restoredTop sz="94180" autoAdjust="0"/>
  </p:normalViewPr>
  <p:slideViewPr>
    <p:cSldViewPr snapToGrid="0">
      <p:cViewPr>
        <p:scale>
          <a:sx n="71" d="100"/>
          <a:sy n="71" d="100"/>
        </p:scale>
        <p:origin x="816" y="-62"/>
      </p:cViewPr>
      <p:guideLst>
        <p:guide orient="horz" pos="2160"/>
        <p:guide pos="2880"/>
      </p:guideLst>
    </p:cSldViewPr>
  </p:slideViewPr>
  <p:outlineViewPr>
    <p:cViewPr>
      <p:scale>
        <a:sx n="33" d="100"/>
        <a:sy n="33" d="100"/>
      </p:scale>
      <p:origin x="0" y="-1620"/>
    </p:cViewPr>
  </p:outlineViewPr>
  <p:notesTextViewPr>
    <p:cViewPr>
      <p:scale>
        <a:sx n="3" d="2"/>
        <a:sy n="3" d="2"/>
      </p:scale>
      <p:origin x="0" y="0"/>
    </p:cViewPr>
  </p:notesTextViewPr>
  <p:sorterViewPr>
    <p:cViewPr>
      <p:scale>
        <a:sx n="75" d="100"/>
        <a:sy n="75" d="100"/>
      </p:scale>
      <p:origin x="0" y="-742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336699"/>
              </a:solidFill>
              <a:ln w="19050">
                <a:solidFill>
                  <a:srgbClr val="336699"/>
                </a:solidFill>
              </a:ln>
              <a:effectLst/>
            </c:spPr>
            <c:extLst>
              <c:ext xmlns:c16="http://schemas.microsoft.com/office/drawing/2014/chart" uri="{C3380CC4-5D6E-409C-BE32-E72D297353CC}">
                <c16:uniqueId val="{00000001-6703-49F1-B028-4537114A6791}"/>
              </c:ext>
            </c:extLst>
          </c:dPt>
          <c:dPt>
            <c:idx val="1"/>
            <c:bubble3D val="0"/>
            <c:spPr>
              <a:solidFill>
                <a:srgbClr val="CCECFF"/>
              </a:solidFill>
              <a:ln w="19050">
                <a:solidFill>
                  <a:srgbClr val="CCECFF"/>
                </a:solidFill>
              </a:ln>
              <a:effectLst/>
            </c:spPr>
            <c:extLst>
              <c:ext xmlns:c16="http://schemas.microsoft.com/office/drawing/2014/chart" uri="{C3380CC4-5D6E-409C-BE32-E72D297353CC}">
                <c16:uniqueId val="{00000003-6703-49F1-B028-4537114A6791}"/>
              </c:ext>
            </c:extLst>
          </c:dPt>
          <c:dPt>
            <c:idx val="2"/>
            <c:bubble3D val="0"/>
            <c:spPr>
              <a:solidFill>
                <a:schemeClr val="accent5">
                  <a:lumMod val="50000"/>
                </a:schemeClr>
              </a:solidFill>
              <a:ln w="19050">
                <a:solidFill>
                  <a:schemeClr val="accent5">
                    <a:lumMod val="50000"/>
                  </a:schemeClr>
                </a:solidFill>
              </a:ln>
              <a:effectLst/>
            </c:spPr>
            <c:extLst>
              <c:ext xmlns:c16="http://schemas.microsoft.com/office/drawing/2014/chart" uri="{C3380CC4-5D6E-409C-BE32-E72D297353CC}">
                <c16:uniqueId val="{00000005-6703-49F1-B028-4537114A6791}"/>
              </c:ext>
            </c:extLst>
          </c:dPt>
          <c:dPt>
            <c:idx val="3"/>
            <c:bubble3D val="0"/>
            <c:spPr>
              <a:solidFill>
                <a:schemeClr val="accent2"/>
              </a:solidFill>
              <a:ln w="19050">
                <a:solidFill>
                  <a:srgbClr val="EA7125"/>
                </a:solidFill>
              </a:ln>
              <a:effectLst/>
            </c:spPr>
            <c:extLst>
              <c:ext xmlns:c16="http://schemas.microsoft.com/office/drawing/2014/chart" uri="{C3380CC4-5D6E-409C-BE32-E72D297353CC}">
                <c16:uniqueId val="{00000007-6703-49F1-B028-4537114A6791}"/>
              </c:ext>
            </c:extLst>
          </c:dPt>
          <c:dPt>
            <c:idx val="4"/>
            <c:bubble3D val="0"/>
            <c:spPr>
              <a:solidFill>
                <a:srgbClr val="FCD5B5"/>
              </a:solidFill>
              <a:ln w="19050">
                <a:solidFill>
                  <a:srgbClr val="FCD5B5"/>
                </a:solidFill>
              </a:ln>
              <a:effectLst/>
            </c:spPr>
            <c:extLst>
              <c:ext xmlns:c16="http://schemas.microsoft.com/office/drawing/2014/chart" uri="{C3380CC4-5D6E-409C-BE32-E72D297353CC}">
                <c16:uniqueId val="{00000009-6703-49F1-B028-4537114A6791}"/>
              </c:ext>
            </c:extLst>
          </c:dPt>
          <c:dPt>
            <c:idx val="5"/>
            <c:bubble3D val="0"/>
            <c:spPr>
              <a:solidFill>
                <a:srgbClr val="984807"/>
              </a:solidFill>
              <a:ln w="19050">
                <a:solidFill>
                  <a:srgbClr val="984807"/>
                </a:solidFill>
              </a:ln>
              <a:effectLst/>
            </c:spPr>
            <c:extLst>
              <c:ext xmlns:c16="http://schemas.microsoft.com/office/drawing/2014/chart" uri="{C3380CC4-5D6E-409C-BE32-E72D297353CC}">
                <c16:uniqueId val="{0000000B-6703-49F1-B028-4537114A6791}"/>
              </c:ext>
            </c:extLst>
          </c:dPt>
          <c:cat>
            <c:strRef>
              <c:f>Sheet1!$A$3:$A$8</c:f>
              <c:strCache>
                <c:ptCount val="6"/>
                <c:pt idx="0">
                  <c:v>UCR-Spr-Chin</c:v>
                </c:pt>
                <c:pt idx="1">
                  <c:v>SR-Spr/Sum-Chin</c:v>
                </c:pt>
                <c:pt idx="2">
                  <c:v>SR-Fall-Chin</c:v>
                </c:pt>
                <c:pt idx="3">
                  <c:v>UCR-sthd</c:v>
                </c:pt>
                <c:pt idx="4">
                  <c:v>SRB-sthd</c:v>
                </c:pt>
                <c:pt idx="5">
                  <c:v>MCR-sthd</c:v>
                </c:pt>
              </c:strCache>
            </c:strRef>
          </c:cat>
          <c:val>
            <c:numRef>
              <c:f>Sheet1!$B$3:$B$8</c:f>
              <c:numCache>
                <c:formatCode>General</c:formatCode>
                <c:ptCount val="6"/>
                <c:pt idx="0">
                  <c:v>2</c:v>
                </c:pt>
                <c:pt idx="1">
                  <c:v>3</c:v>
                </c:pt>
                <c:pt idx="2">
                  <c:v>11</c:v>
                </c:pt>
                <c:pt idx="3">
                  <c:v>3</c:v>
                </c:pt>
                <c:pt idx="4">
                  <c:v>14</c:v>
                </c:pt>
                <c:pt idx="5">
                  <c:v>7</c:v>
                </c:pt>
              </c:numCache>
            </c:numRef>
          </c:val>
          <c:extLst>
            <c:ext xmlns:c16="http://schemas.microsoft.com/office/drawing/2014/chart" uri="{C3380CC4-5D6E-409C-BE32-E72D297353CC}">
              <c16:uniqueId val="{0000000C-6703-49F1-B028-4537114A6791}"/>
            </c:ext>
          </c:extLst>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0.53988261822685035"/>
          <c:y val="9.2551233040676334E-2"/>
          <c:w val="0.42783138853229641"/>
          <c:h val="0.90403738694687741"/>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legend>
    <c:plotVisOnly val="1"/>
    <c:dispBlanksAs val="gap"/>
    <c:showDLblsOverMax val="0"/>
  </c:chart>
  <c:spPr>
    <a:solidFill>
      <a:sysClr val="windowText" lastClr="000000">
        <a:lumMod val="50000"/>
        <a:lumOff val="50000"/>
      </a:sysClr>
    </a:solidFill>
    <a:ln w="9525" cap="flat" cmpd="sng" algn="ctr">
      <a:no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764952-A59A-4B7C-A4DA-B40B3392E024}" type="datetimeFigureOut">
              <a:rPr lang="en-US" smtClean="0"/>
              <a:t>1/24/2020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D11741-2BDB-499B-9C6D-7DBF6ABD3279}" type="slidenum">
              <a:rPr lang="en-US" smtClean="0"/>
              <a:t>‹#›</a:t>
            </a:fld>
            <a:endParaRPr lang="en-US"/>
          </a:p>
        </p:txBody>
      </p:sp>
    </p:spTree>
    <p:extLst>
      <p:ext uri="{BB962C8B-B14F-4D97-AF65-F5344CB8AC3E}">
        <p14:creationId xmlns:p14="http://schemas.microsoft.com/office/powerpoint/2010/main" val="861516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the purposes of this study, “ecological benefit” is defined as a net ecosystem improvement, across space and time (=trajectory of change) relative to key response variables:  controlling factors (e.g., hydrology, water quality), structural attributes (e.g., habitat type, vegetation, substrate), biological community presence and response (e.g., genetic stock identification, native and non-native species interactions, growth and diet, residence, migration, bioenergetics, mean fish density).</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Landscape scale ranges from estuary-wide to the reach level.</a:t>
            </a:r>
          </a:p>
          <a:p>
            <a:endParaRPr lang="en-US" dirty="0"/>
          </a:p>
        </p:txBody>
      </p:sp>
      <p:sp>
        <p:nvSpPr>
          <p:cNvPr id="4" name="Slide Number Placeholder 3"/>
          <p:cNvSpPr>
            <a:spLocks noGrp="1"/>
          </p:cNvSpPr>
          <p:nvPr>
            <p:ph type="sldNum" sz="quarter" idx="10"/>
          </p:nvPr>
        </p:nvSpPr>
        <p:spPr/>
        <p:txBody>
          <a:bodyPr/>
          <a:lstStyle/>
          <a:p>
            <a:fld id="{F34C4183-C621-405A-BDA8-A0ED0118845B}" type="slidenum">
              <a:rPr lang="en-US" smtClean="0"/>
              <a:t>3</a:t>
            </a:fld>
            <a:endParaRPr lang="en-US"/>
          </a:p>
        </p:txBody>
      </p:sp>
    </p:spTree>
    <p:extLst>
      <p:ext uri="{BB962C8B-B14F-4D97-AF65-F5344CB8AC3E}">
        <p14:creationId xmlns:p14="http://schemas.microsoft.com/office/powerpoint/2010/main" val="2033232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xfrm>
            <a:off x="1409700" y="1160463"/>
            <a:ext cx="4178300" cy="3133725"/>
          </a:xfrm>
          <a:ln/>
        </p:spPr>
      </p:sp>
      <p:sp>
        <p:nvSpPr>
          <p:cNvPr id="15053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053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763">
              <a:defRPr sz="2000" b="1">
                <a:solidFill>
                  <a:schemeClr val="tx1"/>
                </a:solidFill>
                <a:latin typeface="Helvetica" panose="020B0604020202020204" pitchFamily="34" charset="0"/>
              </a:defRPr>
            </a:lvl1pPr>
            <a:lvl2pPr marL="743481" indent="-285955" defTabSz="927763">
              <a:defRPr sz="2000" b="1">
                <a:solidFill>
                  <a:schemeClr val="tx1"/>
                </a:solidFill>
                <a:latin typeface="Helvetica" panose="020B0604020202020204" pitchFamily="34" charset="0"/>
              </a:defRPr>
            </a:lvl2pPr>
            <a:lvl3pPr marL="1143817" indent="-228763" defTabSz="927763">
              <a:defRPr sz="2000" b="1">
                <a:solidFill>
                  <a:schemeClr val="tx1"/>
                </a:solidFill>
                <a:latin typeface="Helvetica" panose="020B0604020202020204" pitchFamily="34" charset="0"/>
              </a:defRPr>
            </a:lvl3pPr>
            <a:lvl4pPr marL="1601344" indent="-228763" defTabSz="927763">
              <a:defRPr sz="2000" b="1">
                <a:solidFill>
                  <a:schemeClr val="tx1"/>
                </a:solidFill>
                <a:latin typeface="Helvetica" panose="020B0604020202020204" pitchFamily="34" charset="0"/>
              </a:defRPr>
            </a:lvl4pPr>
            <a:lvl5pPr marL="2058871" indent="-228763" defTabSz="927763">
              <a:defRPr sz="2000" b="1">
                <a:solidFill>
                  <a:schemeClr val="tx1"/>
                </a:solidFill>
                <a:latin typeface="Helvetica" panose="020B0604020202020204" pitchFamily="34" charset="0"/>
              </a:defRPr>
            </a:lvl5pPr>
            <a:lvl6pPr marL="2516397" indent="-228763" defTabSz="927763" eaLnBrk="0" fontAlgn="base" hangingPunct="0">
              <a:spcBef>
                <a:spcPct val="0"/>
              </a:spcBef>
              <a:spcAft>
                <a:spcPct val="0"/>
              </a:spcAft>
              <a:defRPr sz="2000" b="1">
                <a:solidFill>
                  <a:schemeClr val="tx1"/>
                </a:solidFill>
                <a:latin typeface="Helvetica" panose="020B0604020202020204" pitchFamily="34" charset="0"/>
              </a:defRPr>
            </a:lvl6pPr>
            <a:lvl7pPr marL="2973923" indent="-228763" defTabSz="927763" eaLnBrk="0" fontAlgn="base" hangingPunct="0">
              <a:spcBef>
                <a:spcPct val="0"/>
              </a:spcBef>
              <a:spcAft>
                <a:spcPct val="0"/>
              </a:spcAft>
              <a:defRPr sz="2000" b="1">
                <a:solidFill>
                  <a:schemeClr val="tx1"/>
                </a:solidFill>
                <a:latin typeface="Helvetica" panose="020B0604020202020204" pitchFamily="34" charset="0"/>
              </a:defRPr>
            </a:lvl7pPr>
            <a:lvl8pPr marL="3431450" indent="-228763" defTabSz="927763" eaLnBrk="0" fontAlgn="base" hangingPunct="0">
              <a:spcBef>
                <a:spcPct val="0"/>
              </a:spcBef>
              <a:spcAft>
                <a:spcPct val="0"/>
              </a:spcAft>
              <a:defRPr sz="2000" b="1">
                <a:solidFill>
                  <a:schemeClr val="tx1"/>
                </a:solidFill>
                <a:latin typeface="Helvetica" panose="020B0604020202020204" pitchFamily="34" charset="0"/>
              </a:defRPr>
            </a:lvl8pPr>
            <a:lvl9pPr marL="3888977" indent="-228763" defTabSz="927763" eaLnBrk="0" fontAlgn="base" hangingPunct="0">
              <a:spcBef>
                <a:spcPct val="0"/>
              </a:spcBef>
              <a:spcAft>
                <a:spcPct val="0"/>
              </a:spcAft>
              <a:defRPr sz="2000" b="1">
                <a:solidFill>
                  <a:schemeClr val="tx1"/>
                </a:solidFill>
                <a:latin typeface="Helvetica" panose="020B0604020202020204" pitchFamily="34" charset="0"/>
              </a:defRPr>
            </a:lvl9pPr>
          </a:lstStyle>
          <a:p>
            <a:fld id="{4C04FEB9-6838-40BB-B9E2-84166673B1E0}" type="slidenum">
              <a:rPr lang="en-US" altLang="en-US" sz="1200" b="0">
                <a:solidFill>
                  <a:srgbClr val="000000"/>
                </a:solidFill>
                <a:latin typeface="Arial" panose="020B0604020202020204" pitchFamily="34" charset="0"/>
              </a:rPr>
              <a:pPr/>
              <a:t>21</a:t>
            </a:fld>
            <a:endParaRPr lang="en-US" altLang="en-US" sz="1200" b="0">
              <a:solidFill>
                <a:srgbClr val="000000"/>
              </a:solidFill>
              <a:latin typeface="Arial" panose="020B0604020202020204" pitchFamily="34" charset="0"/>
            </a:endParaRPr>
          </a:p>
        </p:txBody>
      </p:sp>
    </p:spTree>
    <p:extLst>
      <p:ext uri="{BB962C8B-B14F-4D97-AF65-F5344CB8AC3E}">
        <p14:creationId xmlns:p14="http://schemas.microsoft.com/office/powerpoint/2010/main" val="4242575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Put jellies slide in as</a:t>
            </a:r>
            <a:r>
              <a:rPr lang="en-US" baseline="0" dirty="0"/>
              <a:t> </a:t>
            </a:r>
            <a:r>
              <a:rPr lang="en-US" baseline="0"/>
              <a:t>an extra.</a:t>
            </a:r>
            <a:endParaRPr lang="en-US" dirty="0"/>
          </a:p>
        </p:txBody>
      </p:sp>
      <p:sp>
        <p:nvSpPr>
          <p:cNvPr id="4" name="Slide Number Placeholder 3"/>
          <p:cNvSpPr>
            <a:spLocks noGrp="1"/>
          </p:cNvSpPr>
          <p:nvPr>
            <p:ph type="sldNum" sz="quarter" idx="10"/>
          </p:nvPr>
        </p:nvSpPr>
        <p:spPr/>
        <p:txBody>
          <a:bodyPr/>
          <a:lstStyle/>
          <a:p>
            <a:fld id="{B736161D-5742-48BB-8C48-3BB077339CAD}" type="slidenum">
              <a:rPr lang="en-US" smtClean="0"/>
              <a:t>26</a:t>
            </a:fld>
            <a:endParaRPr lang="en-US"/>
          </a:p>
        </p:txBody>
      </p:sp>
    </p:spTree>
    <p:extLst>
      <p:ext uri="{BB962C8B-B14F-4D97-AF65-F5344CB8AC3E}">
        <p14:creationId xmlns:p14="http://schemas.microsoft.com/office/powerpoint/2010/main" val="2322706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D11741-2BDB-499B-9C6D-7DBF6ABD3279}" type="slidenum">
              <a:rPr lang="en-US" smtClean="0"/>
              <a:t>43</a:t>
            </a:fld>
            <a:endParaRPr lang="en-US"/>
          </a:p>
        </p:txBody>
      </p:sp>
    </p:spTree>
    <p:extLst>
      <p:ext uri="{BB962C8B-B14F-4D97-AF65-F5344CB8AC3E}">
        <p14:creationId xmlns:p14="http://schemas.microsoft.com/office/powerpoint/2010/main" val="3234096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9227DA-B4AA-4D42-8758-888BE1FF9A6A}" type="slidenum">
              <a:rPr lang="en-US" smtClean="0"/>
              <a:t>47</a:t>
            </a:fld>
            <a:endParaRPr lang="en-US"/>
          </a:p>
        </p:txBody>
      </p:sp>
    </p:spTree>
    <p:extLst>
      <p:ext uri="{BB962C8B-B14F-4D97-AF65-F5344CB8AC3E}">
        <p14:creationId xmlns:p14="http://schemas.microsoft.com/office/powerpoint/2010/main" val="949093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069A80F-8D30-4527-AD6C-6FE78007C416}" type="datetimeFigureOut">
              <a:rPr lang="en-US" smtClean="0"/>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4223594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069A80F-8D30-4527-AD6C-6FE78007C416}" type="datetimeFigureOut">
              <a:rPr lang="en-US" smtClean="0"/>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143153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069A80F-8D30-4527-AD6C-6FE78007C416}" type="datetimeFigureOut">
              <a:rPr lang="en-US" smtClean="0"/>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1174583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069A80F-8D30-4527-AD6C-6FE78007C416}" type="datetimeFigureOut">
              <a:rPr lang="en-US" smtClean="0"/>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1045742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069A80F-8D30-4527-AD6C-6FE78007C416}" type="datetimeFigureOut">
              <a:rPr lang="en-US" smtClean="0"/>
              <a:t>1/24/2020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680688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069A80F-8D30-4527-AD6C-6FE78007C416}" type="datetimeFigureOut">
              <a:rPr lang="en-US" smtClean="0"/>
              <a:t>1/24/2020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2823987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069A80F-8D30-4527-AD6C-6FE78007C416}" type="datetimeFigureOut">
              <a:rPr lang="en-US" smtClean="0"/>
              <a:t>1/24/2020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3312913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069A80F-8D30-4527-AD6C-6FE78007C416}" type="datetimeFigureOut">
              <a:rPr lang="en-US" smtClean="0"/>
              <a:t>1/24/2020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158220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69A80F-8D30-4527-AD6C-6FE78007C416}" type="datetimeFigureOut">
              <a:rPr lang="en-US" smtClean="0"/>
              <a:t>1/24/2020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4180257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069A80F-8D30-4527-AD6C-6FE78007C416}" type="datetimeFigureOut">
              <a:rPr lang="en-US" smtClean="0"/>
              <a:t>1/24/2020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4260850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069A80F-8D30-4527-AD6C-6FE78007C416}" type="datetimeFigureOut">
              <a:rPr lang="en-US" smtClean="0"/>
              <a:t>1/24/2020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7ABF70-5093-4A80-8FFE-A80E4E7EC28A}" type="slidenum">
              <a:rPr lang="en-US" smtClean="0"/>
              <a:t>‹#›</a:t>
            </a:fld>
            <a:endParaRPr lang="en-US"/>
          </a:p>
        </p:txBody>
      </p:sp>
    </p:spTree>
    <p:extLst>
      <p:ext uri="{BB962C8B-B14F-4D97-AF65-F5344CB8AC3E}">
        <p14:creationId xmlns:p14="http://schemas.microsoft.com/office/powerpoint/2010/main" val="1473336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69A80F-8D30-4527-AD6C-6FE78007C416}" type="datetimeFigureOut">
              <a:rPr lang="en-US" smtClean="0"/>
              <a:t>1/24/2020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7ABF70-5093-4A80-8FFE-A80E4E7EC28A}" type="slidenum">
              <a:rPr lang="en-US" smtClean="0"/>
              <a:t>‹#›</a:t>
            </a:fld>
            <a:endParaRPr lang="en-US"/>
          </a:p>
        </p:txBody>
      </p:sp>
    </p:spTree>
    <p:extLst>
      <p:ext uri="{BB962C8B-B14F-4D97-AF65-F5344CB8AC3E}">
        <p14:creationId xmlns:p14="http://schemas.microsoft.com/office/powerpoint/2010/main" val="3105367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8.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23.gif"/><Relationship Id="rId7" Type="http://schemas.openxmlformats.org/officeDocument/2006/relationships/image" Target="../media/image33.gif"/><Relationship Id="rId2" Type="http://schemas.openxmlformats.org/officeDocument/2006/relationships/image" Target="../media/image27.gif"/><Relationship Id="rId1" Type="http://schemas.openxmlformats.org/officeDocument/2006/relationships/slideLayout" Target="../slideLayouts/slideLayout7.xml"/><Relationship Id="rId6" Type="http://schemas.openxmlformats.org/officeDocument/2006/relationships/image" Target="../media/image32.gif"/><Relationship Id="rId5" Type="http://schemas.openxmlformats.org/officeDocument/2006/relationships/image" Target="../media/image31.gif"/><Relationship Id="rId4" Type="http://schemas.openxmlformats.org/officeDocument/2006/relationships/image" Target="../media/image30.gif"/></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jpe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jpeg"/></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55.jpeg"/><Relationship Id="rId11" Type="http://schemas.openxmlformats.org/officeDocument/2006/relationships/image" Target="../media/image60.jpeg"/><Relationship Id="rId5" Type="http://schemas.openxmlformats.org/officeDocument/2006/relationships/image" Target="../media/image54.jpeg"/><Relationship Id="rId10" Type="http://schemas.openxmlformats.org/officeDocument/2006/relationships/image" Target="../media/image59.jpg"/><Relationship Id="rId4" Type="http://schemas.openxmlformats.org/officeDocument/2006/relationships/image" Target="../media/image53.png"/><Relationship Id="rId9" Type="http://schemas.openxmlformats.org/officeDocument/2006/relationships/image" Target="../media/image58.jpeg"/></Relationships>
</file>

<file path=ppt/slides/_rels/slide2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62.jpeg"/><Relationship Id="rId7" Type="http://schemas.openxmlformats.org/officeDocument/2006/relationships/image" Target="../media/image66.png"/><Relationship Id="rId2" Type="http://schemas.openxmlformats.org/officeDocument/2006/relationships/image" Target="../media/image61.jpeg"/><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png"/><Relationship Id="rId4" Type="http://schemas.openxmlformats.org/officeDocument/2006/relationships/image" Target="../media/image63.jpeg"/></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png"/><Relationship Id="rId4" Type="http://schemas.openxmlformats.org/officeDocument/2006/relationships/image" Target="../media/image68.jpeg"/></Relationships>
</file>

<file path=ppt/slides/_rels/slide2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emf"/><Relationship Id="rId4" Type="http://schemas.openxmlformats.org/officeDocument/2006/relationships/image" Target="../media/image76.jpeg"/></Relationships>
</file>

<file path=ppt/slides/_rels/slide27.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79.emf"/><Relationship Id="rId1" Type="http://schemas.openxmlformats.org/officeDocument/2006/relationships/slideLayout" Target="../slideLayouts/slideLayout2.xml"/><Relationship Id="rId5" Type="http://schemas.openxmlformats.org/officeDocument/2006/relationships/image" Target="../media/image82.jpeg"/><Relationship Id="rId4" Type="http://schemas.openxmlformats.org/officeDocument/2006/relationships/image" Target="../media/image81.jpeg"/></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3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990.png"/><Relationship Id="rId2" Type="http://schemas.openxmlformats.org/officeDocument/2006/relationships/image" Target="../media/image94.png"/><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95.jpeg"/></Relationships>
</file>

<file path=ppt/slides/_rels/slide36.xml.rels><?xml version="1.0" encoding="UTF-8" standalone="yes"?>
<Relationships xmlns="http://schemas.openxmlformats.org/package/2006/relationships"><Relationship Id="rId3" Type="http://schemas.openxmlformats.org/officeDocument/2006/relationships/image" Target="../media/image990.png"/><Relationship Id="rId2" Type="http://schemas.openxmlformats.org/officeDocument/2006/relationships/image" Target="../media/image98.png"/><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9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05.tmp"/><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9.png"/></Relationships>
</file>

<file path=ppt/slides/_rels/slide44.x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11.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112.png"/></Relationships>
</file>

<file path=ppt/slides/_rels/slide46.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chart" Target="../charts/chart1.xml"/><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51.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7.xml"/><Relationship Id="rId4" Type="http://schemas.openxmlformats.org/officeDocument/2006/relationships/image" Target="../media/image122.png"/></Relationships>
</file>

<file path=ppt/slides/_rels/slide53.xml.rels><?xml version="1.0" encoding="UTF-8" standalone="yes"?>
<Relationships xmlns="http://schemas.openxmlformats.org/package/2006/relationships"><Relationship Id="rId3" Type="http://schemas.openxmlformats.org/officeDocument/2006/relationships/image" Target="../media/image124.tmp"/><Relationship Id="rId2" Type="http://schemas.openxmlformats.org/officeDocument/2006/relationships/image" Target="../media/image123.tmp"/><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5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309703"/>
            <a:ext cx="9144000" cy="2612761"/>
          </a:xfrm>
          <a:prstGeom prst="rect">
            <a:avLst/>
          </a:prstGeom>
          <a:ln>
            <a:solidFill>
              <a:schemeClr val="accent1"/>
            </a:solidFill>
          </a:ln>
        </p:spPr>
      </p:pic>
      <p:sp>
        <p:nvSpPr>
          <p:cNvPr id="4" name="TextBox 3"/>
          <p:cNvSpPr txBox="1"/>
          <p:nvPr/>
        </p:nvSpPr>
        <p:spPr>
          <a:xfrm>
            <a:off x="1204912" y="74419"/>
            <a:ext cx="6734175" cy="1323439"/>
          </a:xfrm>
          <a:prstGeom prst="rect">
            <a:avLst/>
          </a:prstGeom>
          <a:noFill/>
        </p:spPr>
        <p:txBody>
          <a:bodyPr wrap="square" rtlCol="0">
            <a:spAutoFit/>
          </a:bodyPr>
          <a:lstStyle/>
          <a:p>
            <a:pPr algn="ctr"/>
            <a:r>
              <a:rPr lang="en-US" sz="4000" dirty="0">
                <a:latin typeface="Arial" pitchFamily="34" charset="0"/>
                <a:cs typeface="Arial" pitchFamily="34" charset="0"/>
              </a:rPr>
              <a:t>NOAA’s Estuarine and Ocean Salmon Research</a:t>
            </a:r>
          </a:p>
        </p:txBody>
      </p:sp>
      <p:sp>
        <p:nvSpPr>
          <p:cNvPr id="5" name="TextBox 4"/>
          <p:cNvSpPr txBox="1"/>
          <p:nvPr/>
        </p:nvSpPr>
        <p:spPr>
          <a:xfrm>
            <a:off x="3210080" y="5005978"/>
            <a:ext cx="2723840" cy="646331"/>
          </a:xfrm>
          <a:prstGeom prst="rect">
            <a:avLst/>
          </a:prstGeom>
          <a:noFill/>
        </p:spPr>
        <p:txBody>
          <a:bodyPr wrap="square" rtlCol="0">
            <a:spAutoFit/>
          </a:bodyPr>
          <a:lstStyle/>
          <a:p>
            <a:pPr algn="ctr"/>
            <a:r>
              <a:rPr lang="en-US" dirty="0">
                <a:solidFill>
                  <a:schemeClr val="accent1"/>
                </a:solidFill>
              </a:rPr>
              <a:t>Brian Burke</a:t>
            </a:r>
          </a:p>
          <a:p>
            <a:pPr algn="ctr"/>
            <a:r>
              <a:rPr lang="en-US" dirty="0">
                <a:solidFill>
                  <a:schemeClr val="accent1"/>
                </a:solidFill>
              </a:rPr>
              <a:t>NOAA Fisheries, NWFSC</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20906" y="5958321"/>
            <a:ext cx="738463" cy="740104"/>
          </a:xfrm>
          <a:prstGeom prst="rect">
            <a:avLst/>
          </a:prstGeom>
        </p:spPr>
      </p:pic>
      <p:pic>
        <p:nvPicPr>
          <p:cNvPr id="7" name="Picture 2" descr="http://www.pnamp.org/sites/default/files/bpa-t.png?129615053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56080" y="5969616"/>
            <a:ext cx="854361" cy="717515"/>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p:cNvCxnSpPr/>
          <p:nvPr/>
        </p:nvCxnSpPr>
        <p:spPr>
          <a:xfrm>
            <a:off x="952500" y="5758620"/>
            <a:ext cx="7239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952500" y="1416284"/>
            <a:ext cx="72390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757180" y="1543513"/>
            <a:ext cx="3629648" cy="646331"/>
          </a:xfrm>
          <a:prstGeom prst="rect">
            <a:avLst/>
          </a:prstGeom>
          <a:noFill/>
        </p:spPr>
        <p:txBody>
          <a:bodyPr wrap="none" rtlCol="0">
            <a:spAutoFit/>
          </a:bodyPr>
          <a:lstStyle/>
          <a:p>
            <a:pPr algn="ctr"/>
            <a:r>
              <a:rPr lang="en-US" i="1" dirty="0">
                <a:solidFill>
                  <a:schemeClr val="accent1"/>
                </a:solidFill>
              </a:rPr>
              <a:t>Idaho Governor’s Salmon Workgroup</a:t>
            </a:r>
          </a:p>
          <a:p>
            <a:pPr algn="ctr"/>
            <a:r>
              <a:rPr lang="en-US" i="1" dirty="0">
                <a:solidFill>
                  <a:schemeClr val="accent1"/>
                </a:solidFill>
              </a:rPr>
              <a:t>January 18</a:t>
            </a:r>
            <a:r>
              <a:rPr lang="en-US" i="1" baseline="30000" dirty="0">
                <a:solidFill>
                  <a:schemeClr val="accent1"/>
                </a:solidFill>
              </a:rPr>
              <a:t>th</a:t>
            </a:r>
            <a:r>
              <a:rPr lang="en-US" i="1" dirty="0">
                <a:solidFill>
                  <a:schemeClr val="accent1"/>
                </a:solidFill>
              </a:rPr>
              <a:t>, 2020</a:t>
            </a:r>
          </a:p>
        </p:txBody>
      </p:sp>
      <p:sp>
        <p:nvSpPr>
          <p:cNvPr id="15" name="TextBox 14"/>
          <p:cNvSpPr txBox="1"/>
          <p:nvPr/>
        </p:nvSpPr>
        <p:spPr>
          <a:xfrm>
            <a:off x="1814294" y="6143707"/>
            <a:ext cx="1509901" cy="369332"/>
          </a:xfrm>
          <a:prstGeom prst="rect">
            <a:avLst/>
          </a:prstGeom>
          <a:noFill/>
        </p:spPr>
        <p:txBody>
          <a:bodyPr wrap="none" rtlCol="0">
            <a:spAutoFit/>
          </a:bodyPr>
          <a:lstStyle/>
          <a:p>
            <a:r>
              <a:rPr lang="en-US" dirty="0"/>
              <a:t>Supported by:</a:t>
            </a:r>
          </a:p>
        </p:txBody>
      </p:sp>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32280" y="5891122"/>
            <a:ext cx="873328" cy="874502"/>
          </a:xfrm>
          <a:prstGeom prst="rect">
            <a:avLst/>
          </a:prstGeom>
        </p:spPr>
      </p:pic>
    </p:spTree>
    <p:extLst>
      <p:ext uri="{BB962C8B-B14F-4D97-AF65-F5344CB8AC3E}">
        <p14:creationId xmlns:p14="http://schemas.microsoft.com/office/powerpoint/2010/main" val="14497073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7506" y="1691155"/>
            <a:ext cx="7801403" cy="4247317"/>
          </a:xfrm>
          <a:prstGeom prst="rect">
            <a:avLst/>
          </a:prstGeom>
          <a:noFill/>
        </p:spPr>
        <p:txBody>
          <a:bodyPr wrap="square" rtlCol="0">
            <a:spAutoFit/>
          </a:bodyPr>
          <a:lstStyle/>
          <a:p>
            <a:pPr marL="742950" indent="-742950">
              <a:lnSpc>
                <a:spcPct val="150000"/>
              </a:lnSpc>
              <a:spcAft>
                <a:spcPts val="1200"/>
              </a:spcAft>
              <a:buFont typeface="+mj-lt"/>
              <a:buAutoNum type="arabicPeriod"/>
            </a:pPr>
            <a:r>
              <a:rPr lang="en-US" sz="4000" dirty="0"/>
              <a:t>PDO</a:t>
            </a:r>
          </a:p>
          <a:p>
            <a:pPr marL="742950" indent="-742950">
              <a:lnSpc>
                <a:spcPct val="150000"/>
              </a:lnSpc>
              <a:spcAft>
                <a:spcPts val="1200"/>
              </a:spcAft>
              <a:buFont typeface="+mj-lt"/>
              <a:buAutoNum type="arabicPeriod"/>
            </a:pPr>
            <a:r>
              <a:rPr lang="en-US" sz="4000" dirty="0"/>
              <a:t>Marine Heat Waves</a:t>
            </a:r>
          </a:p>
          <a:p>
            <a:pPr marL="742950" indent="-742950">
              <a:lnSpc>
                <a:spcPct val="150000"/>
              </a:lnSpc>
              <a:spcAft>
                <a:spcPts val="1200"/>
              </a:spcAft>
              <a:buFont typeface="+mj-lt"/>
              <a:buAutoNum type="arabicPeriod"/>
            </a:pPr>
            <a:r>
              <a:rPr lang="en-US" sz="4000" dirty="0"/>
              <a:t>El Niño</a:t>
            </a:r>
          </a:p>
          <a:p>
            <a:pPr marL="742950" indent="-742950">
              <a:lnSpc>
                <a:spcPct val="150000"/>
              </a:lnSpc>
              <a:spcAft>
                <a:spcPts val="1200"/>
              </a:spcAft>
              <a:buFont typeface="+mj-lt"/>
              <a:buAutoNum type="arabicPeriod"/>
            </a:pPr>
            <a:r>
              <a:rPr lang="en-US" sz="4000" dirty="0"/>
              <a:t>Overview of biological response</a:t>
            </a:r>
          </a:p>
        </p:txBody>
      </p:sp>
      <p:sp>
        <p:nvSpPr>
          <p:cNvPr id="3" name="TextBox 2"/>
          <p:cNvSpPr txBox="1"/>
          <p:nvPr/>
        </p:nvSpPr>
        <p:spPr>
          <a:xfrm>
            <a:off x="2366455" y="171156"/>
            <a:ext cx="4466800" cy="769441"/>
          </a:xfrm>
          <a:prstGeom prst="rect">
            <a:avLst/>
          </a:prstGeom>
          <a:noFill/>
        </p:spPr>
        <p:txBody>
          <a:bodyPr wrap="none" rtlCol="0">
            <a:spAutoFit/>
          </a:bodyPr>
          <a:lstStyle/>
          <a:p>
            <a:r>
              <a:rPr lang="en-US" sz="4400" u="sng" dirty="0">
                <a:solidFill>
                  <a:schemeClr val="accent1"/>
                </a:solidFill>
              </a:rPr>
              <a:t>Some Background:</a:t>
            </a:r>
          </a:p>
        </p:txBody>
      </p:sp>
      <p:pic>
        <p:nvPicPr>
          <p:cNvPr id="1026" name="Picture 2" descr="Figure 1. Global expression of the PDO (top left) and ENSO (bottom left), obtained by linearly regressing monthly SST* anomalies at each grid box upon the leading Principal Component (PC) time series based on the domains outlined in the black boxes. The PDO and ENSO time series, defined by their corresponding PCs, are shown in the top right and bottom right, respectively. Based on the HadISST data set (Rayner et al., 2003) for the period 1870-2014. Adapted from Deser et al. (2010). (Contributed by C. Dese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068291" y="1235361"/>
            <a:ext cx="2749932" cy="33827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749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www.esrl.noaa.gov/psd/map/images/sst/sst.gi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61810" y="333420"/>
            <a:ext cx="5020239" cy="32004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www.esrl.noaa.gov/psd/map/images/sst/sst.anom.gi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61811" y="3533953"/>
            <a:ext cx="5020239" cy="32004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85775" y="1241611"/>
            <a:ext cx="2867025" cy="1384995"/>
          </a:xfrm>
          <a:prstGeom prst="rect">
            <a:avLst/>
          </a:prstGeom>
          <a:noFill/>
        </p:spPr>
        <p:txBody>
          <a:bodyPr wrap="square" rtlCol="0">
            <a:spAutoFit/>
          </a:bodyPr>
          <a:lstStyle/>
          <a:p>
            <a:pPr algn="ctr"/>
            <a:r>
              <a:rPr lang="en-US" sz="2800" dirty="0"/>
              <a:t>Sea Surface Temperature (SST)</a:t>
            </a:r>
          </a:p>
          <a:p>
            <a:pPr algn="ctr"/>
            <a:r>
              <a:rPr lang="en-US" sz="2800" dirty="0"/>
              <a:t>Dec 2019</a:t>
            </a:r>
          </a:p>
        </p:txBody>
      </p:sp>
      <p:sp>
        <p:nvSpPr>
          <p:cNvPr id="5" name="TextBox 4"/>
          <p:cNvSpPr txBox="1"/>
          <p:nvPr/>
        </p:nvSpPr>
        <p:spPr>
          <a:xfrm>
            <a:off x="485775" y="4441654"/>
            <a:ext cx="2867025" cy="1384995"/>
          </a:xfrm>
          <a:prstGeom prst="rect">
            <a:avLst/>
          </a:prstGeom>
          <a:noFill/>
        </p:spPr>
        <p:txBody>
          <a:bodyPr wrap="square" rtlCol="0">
            <a:spAutoFit/>
          </a:bodyPr>
          <a:lstStyle/>
          <a:p>
            <a:pPr algn="ctr"/>
            <a:r>
              <a:rPr lang="en-US" sz="2800" dirty="0"/>
              <a:t>Sea Surface Temperature Anomaly (</a:t>
            </a:r>
            <a:r>
              <a:rPr lang="en-US" sz="2800" dirty="0" err="1"/>
              <a:t>SSTa</a:t>
            </a:r>
            <a:r>
              <a:rPr lang="en-US" sz="2800" dirty="0"/>
              <a:t>)</a:t>
            </a:r>
          </a:p>
        </p:txBody>
      </p:sp>
    </p:spTree>
    <p:extLst>
      <p:ext uri="{BB962C8B-B14F-4D97-AF65-F5344CB8AC3E}">
        <p14:creationId xmlns:p14="http://schemas.microsoft.com/office/powerpoint/2010/main" val="4224326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l="496" t="1420" b="7951"/>
          <a:stretch/>
        </p:blipFill>
        <p:spPr>
          <a:xfrm>
            <a:off x="1257300" y="3892550"/>
            <a:ext cx="6675382" cy="2901950"/>
          </a:xfrm>
          <a:prstGeom prst="rect">
            <a:avLst/>
          </a:prstGeom>
        </p:spPr>
      </p:pic>
      <p:pic>
        <p:nvPicPr>
          <p:cNvPr id="1028" name="Picture 4" descr="http://www.esrl.noaa.gov/psd/map/images/sst/sst.anom.gi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41617" y="1009386"/>
            <a:ext cx="4949247" cy="315514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72991" y="213450"/>
            <a:ext cx="6256393" cy="646331"/>
          </a:xfrm>
          <a:prstGeom prst="rect">
            <a:avLst/>
          </a:prstGeom>
          <a:noFill/>
        </p:spPr>
        <p:txBody>
          <a:bodyPr wrap="none" rtlCol="0">
            <a:spAutoFit/>
          </a:bodyPr>
          <a:lstStyle/>
          <a:p>
            <a:r>
              <a:rPr lang="en-US" sz="3600" u="sng" dirty="0">
                <a:solidFill>
                  <a:schemeClr val="accent1"/>
                </a:solidFill>
              </a:rPr>
              <a:t>Pacific Decadal Oscillation (PDO)</a:t>
            </a:r>
          </a:p>
        </p:txBody>
      </p:sp>
      <p:pic>
        <p:nvPicPr>
          <p:cNvPr id="2050" name="Picture 2" descr="https://1664596.sites.myregisteredsite.com/seasonalforcst/winter0809/images/pdo_warm_cool.jpe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50901" y="1250950"/>
            <a:ext cx="2919875" cy="28130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936673" y="1662545"/>
            <a:ext cx="1378527" cy="5888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15056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79605" y="292239"/>
            <a:ext cx="4064767" cy="707886"/>
          </a:xfrm>
          <a:prstGeom prst="rect">
            <a:avLst/>
          </a:prstGeom>
          <a:noFill/>
        </p:spPr>
        <p:txBody>
          <a:bodyPr wrap="none" rtlCol="0">
            <a:spAutoFit/>
          </a:bodyPr>
          <a:lstStyle/>
          <a:p>
            <a:r>
              <a:rPr lang="en-US" sz="4000" u="sng" dirty="0">
                <a:solidFill>
                  <a:schemeClr val="accent1"/>
                </a:solidFill>
              </a:rPr>
              <a:t>Marine Heat Wave</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2000" y="1000125"/>
            <a:ext cx="7620000" cy="4857750"/>
          </a:xfrm>
          <a:prstGeom prst="rect">
            <a:avLst/>
          </a:prstGeom>
        </p:spPr>
      </p:pic>
      <p:sp>
        <p:nvSpPr>
          <p:cNvPr id="4" name="Oval 3"/>
          <p:cNvSpPr/>
          <p:nvPr/>
        </p:nvSpPr>
        <p:spPr>
          <a:xfrm>
            <a:off x="5114925" y="2133601"/>
            <a:ext cx="666750" cy="5715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886845" y="2838451"/>
            <a:ext cx="1208023" cy="369332"/>
          </a:xfrm>
          <a:prstGeom prst="rect">
            <a:avLst/>
          </a:prstGeom>
          <a:noFill/>
        </p:spPr>
        <p:txBody>
          <a:bodyPr wrap="none" rtlCol="0">
            <a:spAutoFit/>
          </a:bodyPr>
          <a:lstStyle/>
          <a:p>
            <a:r>
              <a:rPr lang="en-US" dirty="0"/>
              <a:t>“The Blob”</a:t>
            </a:r>
          </a:p>
        </p:txBody>
      </p:sp>
      <p:sp>
        <p:nvSpPr>
          <p:cNvPr id="7" name="TextBox 6"/>
          <p:cNvSpPr txBox="1"/>
          <p:nvPr/>
        </p:nvSpPr>
        <p:spPr>
          <a:xfrm>
            <a:off x="543557" y="6134874"/>
            <a:ext cx="8056886" cy="369332"/>
          </a:xfrm>
          <a:prstGeom prst="rect">
            <a:avLst/>
          </a:prstGeom>
          <a:noFill/>
        </p:spPr>
        <p:txBody>
          <a:bodyPr wrap="none" rtlCol="0">
            <a:spAutoFit/>
          </a:bodyPr>
          <a:lstStyle/>
          <a:p>
            <a:r>
              <a:rPr lang="en-US" dirty="0"/>
              <a:t>* High pressure reduces winter storms, resulting in less mixing with deep, cold water</a:t>
            </a:r>
          </a:p>
        </p:txBody>
      </p:sp>
    </p:spTree>
    <p:extLst>
      <p:ext uri="{BB962C8B-B14F-4D97-AF65-F5344CB8AC3E}">
        <p14:creationId xmlns:p14="http://schemas.microsoft.com/office/powerpoint/2010/main" val="32089627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864" y="2155401"/>
            <a:ext cx="4495800" cy="3830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930563" y="467500"/>
            <a:ext cx="7467600" cy="1143000"/>
          </a:xfrm>
        </p:spPr>
        <p:txBody>
          <a:bodyPr>
            <a:noAutofit/>
          </a:bodyPr>
          <a:lstStyle/>
          <a:p>
            <a:r>
              <a:rPr lang="en-US" sz="4800" u="sng" dirty="0"/>
              <a:t>Formation of the warm blob</a:t>
            </a:r>
            <a:r>
              <a:rPr lang="en-US" sz="4800" dirty="0"/>
              <a:t>:</a:t>
            </a:r>
            <a:endParaRPr lang="en-US" dirty="0"/>
          </a:p>
        </p:txBody>
      </p:sp>
      <p:sp>
        <p:nvSpPr>
          <p:cNvPr id="3" name="TextBox 2"/>
          <p:cNvSpPr txBox="1"/>
          <p:nvPr/>
        </p:nvSpPr>
        <p:spPr>
          <a:xfrm>
            <a:off x="533400" y="2286000"/>
            <a:ext cx="3757760" cy="400110"/>
          </a:xfrm>
          <a:prstGeom prst="rect">
            <a:avLst/>
          </a:prstGeom>
          <a:noFill/>
        </p:spPr>
        <p:txBody>
          <a:bodyPr wrap="none" rtlCol="0">
            <a:spAutoFit/>
          </a:bodyPr>
          <a:lstStyle/>
          <a:p>
            <a:r>
              <a:rPr lang="en-US" sz="2000" b="1" dirty="0">
                <a:solidFill>
                  <a:srgbClr val="0000FF"/>
                </a:solidFill>
              </a:rPr>
              <a:t>Ridiculously resilient ridge (RRR)</a:t>
            </a:r>
            <a:r>
              <a:rPr lang="en-US" sz="2000" dirty="0"/>
              <a:t>: </a:t>
            </a:r>
          </a:p>
        </p:txBody>
      </p:sp>
      <p:sp>
        <p:nvSpPr>
          <p:cNvPr id="6" name="TextBox 5"/>
          <p:cNvSpPr txBox="1"/>
          <p:nvPr/>
        </p:nvSpPr>
        <p:spPr>
          <a:xfrm>
            <a:off x="570689" y="5909100"/>
            <a:ext cx="3248966" cy="369332"/>
          </a:xfrm>
          <a:prstGeom prst="rect">
            <a:avLst/>
          </a:prstGeom>
          <a:noFill/>
        </p:spPr>
        <p:txBody>
          <a:bodyPr wrap="none" rtlCol="0">
            <a:spAutoFit/>
          </a:bodyPr>
          <a:lstStyle/>
          <a:p>
            <a:r>
              <a:rPr lang="en-US" dirty="0"/>
              <a:t>Atmospheric pressure anomalies</a:t>
            </a:r>
          </a:p>
        </p:txBody>
      </p:sp>
      <p:grpSp>
        <p:nvGrpSpPr>
          <p:cNvPr id="8" name="Group 7"/>
          <p:cNvGrpSpPr/>
          <p:nvPr/>
        </p:nvGrpSpPr>
        <p:grpSpPr>
          <a:xfrm>
            <a:off x="4291160" y="2266890"/>
            <a:ext cx="4814201" cy="4150041"/>
            <a:chOff x="4291160" y="2266890"/>
            <a:chExt cx="4814201" cy="4150041"/>
          </a:xfrm>
        </p:grpSpPr>
        <p:pic>
          <p:nvPicPr>
            <p:cNvPr id="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57321" y="2352594"/>
              <a:ext cx="4548040" cy="3611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a:xfrm>
              <a:off x="4291160" y="3733800"/>
              <a:ext cx="509440" cy="42474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953000" y="2266890"/>
              <a:ext cx="3581400" cy="400110"/>
            </a:xfrm>
            <a:prstGeom prst="rect">
              <a:avLst/>
            </a:prstGeom>
            <a:solidFill>
              <a:schemeClr val="bg1"/>
            </a:solidFill>
          </p:spPr>
          <p:txBody>
            <a:bodyPr wrap="square" rtlCol="0">
              <a:spAutoFit/>
            </a:bodyPr>
            <a:lstStyle/>
            <a:p>
              <a:pPr algn="ctr"/>
              <a:r>
                <a:rPr lang="en-US" sz="2000" b="1" dirty="0">
                  <a:solidFill>
                    <a:srgbClr val="0000FF"/>
                  </a:solidFill>
                </a:rPr>
                <a:t>The warm blob (spring 2014)</a:t>
              </a:r>
              <a:endParaRPr lang="en-US" sz="2000" dirty="0"/>
            </a:p>
          </p:txBody>
        </p:sp>
        <p:sp>
          <p:nvSpPr>
            <p:cNvPr id="9" name="TextBox 8"/>
            <p:cNvSpPr txBox="1"/>
            <p:nvPr/>
          </p:nvSpPr>
          <p:spPr>
            <a:xfrm>
              <a:off x="5334000" y="5770600"/>
              <a:ext cx="2819400" cy="646331"/>
            </a:xfrm>
            <a:prstGeom prst="rect">
              <a:avLst/>
            </a:prstGeom>
            <a:noFill/>
          </p:spPr>
          <p:txBody>
            <a:bodyPr wrap="square" rtlCol="0">
              <a:spAutoFit/>
            </a:bodyPr>
            <a:lstStyle/>
            <a:p>
              <a:pPr algn="ctr"/>
              <a:r>
                <a:rPr lang="en-US" dirty="0"/>
                <a:t>Sea surface temperature (SST) anomalies</a:t>
              </a:r>
            </a:p>
          </p:txBody>
        </p:sp>
      </p:grpSp>
    </p:spTree>
    <p:extLst>
      <p:ext uri="{BB962C8B-B14F-4D97-AF65-F5344CB8AC3E}">
        <p14:creationId xmlns:p14="http://schemas.microsoft.com/office/powerpoint/2010/main" val="1747550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l="467" t="11990" r="-1" b="9703"/>
          <a:stretch/>
        </p:blipFill>
        <p:spPr>
          <a:xfrm>
            <a:off x="1757885" y="4533900"/>
            <a:ext cx="5867910" cy="2203450"/>
          </a:xfrm>
          <a:prstGeom prst="rect">
            <a:avLst/>
          </a:prstGeom>
        </p:spPr>
      </p:pic>
      <p:pic>
        <p:nvPicPr>
          <p:cNvPr id="6" name="Picture 5" descr="https://www.esrl.noaa.gov/psd/map/images/sst/sst.anom.20150913.gif"/>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628601" y="701625"/>
            <a:ext cx="6126480" cy="390563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113415" y="2431471"/>
            <a:ext cx="630382" cy="22296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788388" y="84584"/>
            <a:ext cx="1806905" cy="769441"/>
          </a:xfrm>
          <a:prstGeom prst="rect">
            <a:avLst/>
          </a:prstGeom>
          <a:noFill/>
        </p:spPr>
        <p:txBody>
          <a:bodyPr wrap="none" rtlCol="0">
            <a:spAutoFit/>
          </a:bodyPr>
          <a:lstStyle/>
          <a:p>
            <a:r>
              <a:rPr lang="en-US" sz="4400" u="sng" dirty="0">
                <a:solidFill>
                  <a:schemeClr val="accent1"/>
                </a:solidFill>
              </a:rPr>
              <a:t>El Niño</a:t>
            </a:r>
          </a:p>
        </p:txBody>
      </p:sp>
    </p:spTree>
    <p:extLst>
      <p:ext uri="{BB962C8B-B14F-4D97-AF65-F5344CB8AC3E}">
        <p14:creationId xmlns:p14="http://schemas.microsoft.com/office/powerpoint/2010/main" val="1746211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pmel.noaa.gov/elnino/sites/default/files/styles/landing_page_banner/public/thumbnails/image/ElNinoJetWintertimePattern_NOAA_SRH.png?itok=AP-Wy-Ud&amp;c=d6e0b5e2ae5afdad70d08d9000cb04b0"/>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843395" y="301688"/>
            <a:ext cx="7457210" cy="309681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la nina"/>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2602" t="2957" r="-1" b="48831"/>
          <a:stretch/>
        </p:blipFill>
        <p:spPr bwMode="auto">
          <a:xfrm>
            <a:off x="843395" y="3704952"/>
            <a:ext cx="7457210" cy="2947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7356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https://www.esrl.noaa.gov/psd/map/images/sst/sst.anom.20150913.gif"/>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38760" y="906629"/>
            <a:ext cx="3017520" cy="192366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www.esrl.noaa.gov/psd/map/images/sst/sst.anom.20140914.g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9404" y="906629"/>
            <a:ext cx="3017520" cy="192366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383290" y="113291"/>
            <a:ext cx="6472990" cy="707886"/>
          </a:xfrm>
          <a:prstGeom prst="rect">
            <a:avLst/>
          </a:prstGeom>
          <a:noFill/>
        </p:spPr>
        <p:txBody>
          <a:bodyPr wrap="none" rtlCol="0">
            <a:spAutoFit/>
          </a:bodyPr>
          <a:lstStyle/>
          <a:p>
            <a:r>
              <a:rPr lang="en-US" sz="4000" u="sng" dirty="0">
                <a:solidFill>
                  <a:schemeClr val="accent1"/>
                </a:solidFill>
                <a:latin typeface="+mj-lt"/>
              </a:rPr>
              <a:t>The Last Several Septembers…</a:t>
            </a:r>
          </a:p>
        </p:txBody>
      </p:sp>
      <p:sp>
        <p:nvSpPr>
          <p:cNvPr id="14" name="TextBox 13"/>
          <p:cNvSpPr txBox="1"/>
          <p:nvPr/>
        </p:nvSpPr>
        <p:spPr>
          <a:xfrm>
            <a:off x="2460236" y="849662"/>
            <a:ext cx="550151" cy="307777"/>
          </a:xfrm>
          <a:prstGeom prst="rect">
            <a:avLst/>
          </a:prstGeom>
          <a:noFill/>
        </p:spPr>
        <p:txBody>
          <a:bodyPr wrap="none" rtlCol="0">
            <a:spAutoFit/>
          </a:bodyPr>
          <a:lstStyle/>
          <a:p>
            <a:r>
              <a:rPr lang="en-US" sz="1400" dirty="0">
                <a:solidFill>
                  <a:srgbClr val="FF0000"/>
                </a:solidFill>
              </a:rPr>
              <a:t>2014</a:t>
            </a:r>
          </a:p>
        </p:txBody>
      </p:sp>
      <p:pic>
        <p:nvPicPr>
          <p:cNvPr id="20" name="Picture 2" descr="https://www.esrl.noaa.gov/psd/map/images/sst/sst.anom.20170917.gif"/>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38760" y="2818117"/>
            <a:ext cx="3017520" cy="192367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8760" y="4729607"/>
            <a:ext cx="3017520" cy="1923669"/>
          </a:xfrm>
          <a:prstGeom prst="rect">
            <a:avLst/>
          </a:prstGeom>
        </p:spPr>
      </p:pic>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49404" y="2818118"/>
            <a:ext cx="3017520" cy="1923669"/>
          </a:xfrm>
          <a:prstGeom prst="rect">
            <a:avLst/>
          </a:prstGeom>
        </p:spPr>
      </p:pic>
      <p:pic>
        <p:nvPicPr>
          <p:cNvPr id="4" name="Picture 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49404" y="4729607"/>
            <a:ext cx="3017520" cy="1923669"/>
          </a:xfrm>
          <a:prstGeom prst="rect">
            <a:avLst/>
          </a:prstGeom>
        </p:spPr>
      </p:pic>
      <p:sp>
        <p:nvSpPr>
          <p:cNvPr id="15" name="TextBox 14"/>
          <p:cNvSpPr txBox="1"/>
          <p:nvPr/>
        </p:nvSpPr>
        <p:spPr>
          <a:xfrm>
            <a:off x="6143497" y="2784365"/>
            <a:ext cx="550151" cy="307777"/>
          </a:xfrm>
          <a:prstGeom prst="rect">
            <a:avLst/>
          </a:prstGeom>
          <a:noFill/>
        </p:spPr>
        <p:txBody>
          <a:bodyPr wrap="none" rtlCol="0">
            <a:spAutoFit/>
          </a:bodyPr>
          <a:lstStyle/>
          <a:p>
            <a:r>
              <a:rPr lang="en-US" sz="1400" dirty="0">
                <a:solidFill>
                  <a:srgbClr val="FF0000"/>
                </a:solidFill>
              </a:rPr>
              <a:t>2017</a:t>
            </a:r>
          </a:p>
        </p:txBody>
      </p:sp>
      <p:sp>
        <p:nvSpPr>
          <p:cNvPr id="16" name="TextBox 15"/>
          <p:cNvSpPr txBox="1"/>
          <p:nvPr/>
        </p:nvSpPr>
        <p:spPr>
          <a:xfrm>
            <a:off x="6143496" y="849661"/>
            <a:ext cx="550151" cy="307777"/>
          </a:xfrm>
          <a:prstGeom prst="rect">
            <a:avLst/>
          </a:prstGeom>
          <a:noFill/>
        </p:spPr>
        <p:txBody>
          <a:bodyPr wrap="none" rtlCol="0">
            <a:spAutoFit/>
          </a:bodyPr>
          <a:lstStyle/>
          <a:p>
            <a:r>
              <a:rPr lang="en-US" sz="1400" dirty="0">
                <a:solidFill>
                  <a:srgbClr val="FF0000"/>
                </a:solidFill>
              </a:rPr>
              <a:t>2015</a:t>
            </a:r>
          </a:p>
        </p:txBody>
      </p:sp>
      <p:sp>
        <p:nvSpPr>
          <p:cNvPr id="17" name="TextBox 16"/>
          <p:cNvSpPr txBox="1"/>
          <p:nvPr/>
        </p:nvSpPr>
        <p:spPr>
          <a:xfrm>
            <a:off x="2460236" y="2784365"/>
            <a:ext cx="550151" cy="307777"/>
          </a:xfrm>
          <a:prstGeom prst="rect">
            <a:avLst/>
          </a:prstGeom>
          <a:noFill/>
        </p:spPr>
        <p:txBody>
          <a:bodyPr wrap="none" rtlCol="0">
            <a:spAutoFit/>
          </a:bodyPr>
          <a:lstStyle/>
          <a:p>
            <a:r>
              <a:rPr lang="en-US" sz="1400" dirty="0">
                <a:solidFill>
                  <a:srgbClr val="FF0000"/>
                </a:solidFill>
              </a:rPr>
              <a:t>2016</a:t>
            </a:r>
          </a:p>
        </p:txBody>
      </p:sp>
      <p:sp>
        <p:nvSpPr>
          <p:cNvPr id="18" name="TextBox 17"/>
          <p:cNvSpPr txBox="1"/>
          <p:nvPr/>
        </p:nvSpPr>
        <p:spPr>
          <a:xfrm>
            <a:off x="2460235" y="4683674"/>
            <a:ext cx="550151" cy="307777"/>
          </a:xfrm>
          <a:prstGeom prst="rect">
            <a:avLst/>
          </a:prstGeom>
          <a:noFill/>
        </p:spPr>
        <p:txBody>
          <a:bodyPr wrap="none" rtlCol="0">
            <a:spAutoFit/>
          </a:bodyPr>
          <a:lstStyle/>
          <a:p>
            <a:r>
              <a:rPr lang="en-US" sz="1400" dirty="0">
                <a:solidFill>
                  <a:srgbClr val="FF0000"/>
                </a:solidFill>
              </a:rPr>
              <a:t>2018</a:t>
            </a:r>
          </a:p>
        </p:txBody>
      </p:sp>
      <p:sp>
        <p:nvSpPr>
          <p:cNvPr id="21" name="TextBox 20"/>
          <p:cNvSpPr txBox="1"/>
          <p:nvPr/>
        </p:nvSpPr>
        <p:spPr>
          <a:xfrm>
            <a:off x="6143495" y="4683673"/>
            <a:ext cx="550151" cy="307777"/>
          </a:xfrm>
          <a:prstGeom prst="rect">
            <a:avLst/>
          </a:prstGeom>
          <a:noFill/>
        </p:spPr>
        <p:txBody>
          <a:bodyPr wrap="none" rtlCol="0">
            <a:spAutoFit/>
          </a:bodyPr>
          <a:lstStyle/>
          <a:p>
            <a:r>
              <a:rPr lang="en-US" sz="1400" dirty="0">
                <a:solidFill>
                  <a:srgbClr val="FF0000"/>
                </a:solidFill>
              </a:rPr>
              <a:t>2019</a:t>
            </a:r>
          </a:p>
        </p:txBody>
      </p:sp>
    </p:spTree>
    <p:extLst>
      <p:ext uri="{BB962C8B-B14F-4D97-AF65-F5344CB8AC3E}">
        <p14:creationId xmlns:p14="http://schemas.microsoft.com/office/powerpoint/2010/main" val="7599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6" descr="bears on a dead fin whal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003809" y="1848663"/>
            <a:ext cx="4286250" cy="25431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1" name="Picture 4" descr="Pseudo_nitzschia_cell"/>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88575" y="3120251"/>
            <a:ext cx="1847667" cy="12327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208808" y="602509"/>
            <a:ext cx="4362861" cy="584775"/>
          </a:xfrm>
          <a:prstGeom prst="rect">
            <a:avLst/>
          </a:prstGeom>
          <a:noFill/>
        </p:spPr>
        <p:txBody>
          <a:bodyPr wrap="none" rtlCol="0">
            <a:spAutoFit/>
          </a:bodyPr>
          <a:lstStyle/>
          <a:p>
            <a:r>
              <a:rPr lang="en-US" sz="3200" dirty="0">
                <a:solidFill>
                  <a:schemeClr val="accent1"/>
                </a:solidFill>
              </a:rPr>
              <a:t>Disease and Lack of Food</a:t>
            </a:r>
          </a:p>
        </p:txBody>
      </p:sp>
      <p:pic>
        <p:nvPicPr>
          <p:cNvPr id="1126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60091" y="392594"/>
            <a:ext cx="2664632" cy="20026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4" descr="http://news.nationalgeographic.com/content/dam/news/photos/000/880/88096.adapt.676.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03137" y="4260107"/>
            <a:ext cx="3333219" cy="24999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05038" y="4260107"/>
            <a:ext cx="3873102" cy="2176777"/>
          </a:xfrm>
          <a:prstGeom prst="rect">
            <a:avLst/>
          </a:prstGeom>
          <a:ln>
            <a:noFill/>
          </a:ln>
          <a:effectLst>
            <a:outerShdw blurRad="292100" dist="139700" dir="2700000" algn="tl" rotWithShape="0">
              <a:srgbClr val="333333">
                <a:alpha val="65000"/>
              </a:srgbClr>
            </a:outerShdw>
          </a:effectLst>
        </p:spPr>
      </p:pic>
      <p:pic>
        <p:nvPicPr>
          <p:cNvPr id="10" name="Picture 6" descr="http://a.scpr.org/i/f4869d5e9ea80fb6cdafa224e7fd3644/100407-full.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376198" y="1310395"/>
            <a:ext cx="3893375" cy="22883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251094" y="-13678"/>
            <a:ext cx="4278287" cy="707886"/>
          </a:xfrm>
          <a:prstGeom prst="rect">
            <a:avLst/>
          </a:prstGeom>
          <a:noFill/>
        </p:spPr>
        <p:txBody>
          <a:bodyPr wrap="none" rtlCol="0">
            <a:spAutoFit/>
          </a:bodyPr>
          <a:lstStyle/>
          <a:p>
            <a:r>
              <a:rPr lang="en-US" sz="4000" u="sng" dirty="0">
                <a:solidFill>
                  <a:schemeClr val="accent1"/>
                </a:solidFill>
                <a:latin typeface="+mj-lt"/>
              </a:rPr>
              <a:t>Biological Response</a:t>
            </a:r>
          </a:p>
        </p:txBody>
      </p:sp>
      <p:pic>
        <p:nvPicPr>
          <p:cNvPr id="12" name="Picture 11" descr="Screen Clipping"/>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511550" y="4051299"/>
            <a:ext cx="1955800" cy="19113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59326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descr="opah"/>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11116" y="1344495"/>
            <a:ext cx="2273085" cy="15215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2" descr="opah"/>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4550" y="2812908"/>
            <a:ext cx="2623700" cy="15657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571741" y="1185065"/>
            <a:ext cx="2994502" cy="20127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64040" y="4126795"/>
            <a:ext cx="3444536" cy="2583402"/>
          </a:xfrm>
          <a:prstGeom prst="rect">
            <a:avLst/>
          </a:prstGeom>
          <a:ln>
            <a:noFill/>
          </a:ln>
          <a:effectLst>
            <a:outerShdw blurRad="292100" dist="139700" dir="2700000" algn="tl" rotWithShape="0">
              <a:srgbClr val="333333">
                <a:alpha val="65000"/>
              </a:srgbClr>
            </a:outerShdw>
          </a:effectLst>
        </p:spPr>
      </p:pic>
      <p:pic>
        <p:nvPicPr>
          <p:cNvPr id="10" name="Picture 3"/>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t="11329" r="2204"/>
          <a:stretch/>
        </p:blipFill>
        <p:spPr bwMode="auto">
          <a:xfrm>
            <a:off x="3408022" y="2865997"/>
            <a:ext cx="2863552" cy="17008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115830" y="1492770"/>
            <a:ext cx="2892746" cy="21695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descr="Imag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24716" y="4260072"/>
            <a:ext cx="3332826" cy="23805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 name="Picture 2" descr="E:\shimada photos\13501701_10209731534547996_6705157188908961305_n.jp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3115043" y="4680953"/>
            <a:ext cx="2729497" cy="16581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42" name="Picture 2"/>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204477" y="602621"/>
            <a:ext cx="2231098" cy="12263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a:off x="1403723" y="501939"/>
            <a:ext cx="3161443" cy="584775"/>
          </a:xfrm>
          <a:prstGeom prst="rect">
            <a:avLst/>
          </a:prstGeom>
          <a:noFill/>
        </p:spPr>
        <p:txBody>
          <a:bodyPr wrap="none" rtlCol="0">
            <a:spAutoFit/>
          </a:bodyPr>
          <a:lstStyle/>
          <a:p>
            <a:r>
              <a:rPr lang="en-US" sz="3200" dirty="0">
                <a:solidFill>
                  <a:schemeClr val="accent1"/>
                </a:solidFill>
              </a:rPr>
              <a:t>Range Expansions</a:t>
            </a:r>
          </a:p>
        </p:txBody>
      </p:sp>
      <p:sp>
        <p:nvSpPr>
          <p:cNvPr id="17" name="TextBox 16"/>
          <p:cNvSpPr txBox="1"/>
          <p:nvPr/>
        </p:nvSpPr>
        <p:spPr>
          <a:xfrm>
            <a:off x="877738" y="-9059"/>
            <a:ext cx="4278287" cy="707886"/>
          </a:xfrm>
          <a:prstGeom prst="rect">
            <a:avLst/>
          </a:prstGeom>
          <a:noFill/>
        </p:spPr>
        <p:txBody>
          <a:bodyPr wrap="none" rtlCol="0">
            <a:spAutoFit/>
          </a:bodyPr>
          <a:lstStyle/>
          <a:p>
            <a:r>
              <a:rPr lang="en-US" sz="4000" u="sng" dirty="0">
                <a:solidFill>
                  <a:schemeClr val="accent1"/>
                </a:solidFill>
                <a:latin typeface="+mj-lt"/>
              </a:rPr>
              <a:t>Biological Response</a:t>
            </a:r>
          </a:p>
        </p:txBody>
      </p:sp>
      <p:pic>
        <p:nvPicPr>
          <p:cNvPr id="18" name="Picture 3"/>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144615" y="94116"/>
            <a:ext cx="1863961" cy="12503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415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t="5849" b="15373"/>
          <a:stretch/>
        </p:blipFill>
        <p:spPr>
          <a:xfrm>
            <a:off x="0" y="-12700"/>
            <a:ext cx="9144000" cy="6883399"/>
          </a:xfrm>
          <a:prstGeom prst="rect">
            <a:avLst/>
          </a:prstGeom>
        </p:spPr>
      </p:pic>
      <p:sp>
        <p:nvSpPr>
          <p:cNvPr id="3" name="Freeform 2"/>
          <p:cNvSpPr/>
          <p:nvPr/>
        </p:nvSpPr>
        <p:spPr>
          <a:xfrm>
            <a:off x="0" y="2299648"/>
            <a:ext cx="9015900" cy="1883391"/>
          </a:xfrm>
          <a:custGeom>
            <a:avLst/>
            <a:gdLst>
              <a:gd name="connsiteX0" fmla="*/ 0 w 8777064"/>
              <a:gd name="connsiteY0" fmla="*/ 1692322 h 1883391"/>
              <a:gd name="connsiteX1" fmla="*/ 2326943 w 8777064"/>
              <a:gd name="connsiteY1" fmla="*/ 1746913 h 1883391"/>
              <a:gd name="connsiteX2" fmla="*/ 4415051 w 8777064"/>
              <a:gd name="connsiteY2" fmla="*/ 1883391 h 1883391"/>
              <a:gd name="connsiteX3" fmla="*/ 6564573 w 8777064"/>
              <a:gd name="connsiteY3" fmla="*/ 1746913 h 1883391"/>
              <a:gd name="connsiteX4" fmla="*/ 7963468 w 8777064"/>
              <a:gd name="connsiteY4" fmla="*/ 1658203 h 1883391"/>
              <a:gd name="connsiteX5" fmla="*/ 8645857 w 8777064"/>
              <a:gd name="connsiteY5" fmla="*/ 1330656 h 1883391"/>
              <a:gd name="connsiteX6" fmla="*/ 8761863 w 8777064"/>
              <a:gd name="connsiteY6" fmla="*/ 982639 h 1883391"/>
              <a:gd name="connsiteX7" fmla="*/ 8441140 w 8777064"/>
              <a:gd name="connsiteY7" fmla="*/ 716507 h 1883391"/>
              <a:gd name="connsiteX8" fmla="*/ 7697337 w 8777064"/>
              <a:gd name="connsiteY8" fmla="*/ 464024 h 1883391"/>
              <a:gd name="connsiteX9" fmla="*/ 6898943 w 8777064"/>
              <a:gd name="connsiteY9" fmla="*/ 232012 h 1883391"/>
              <a:gd name="connsiteX10" fmla="*/ 6830704 w 8777064"/>
              <a:gd name="connsiteY10" fmla="*/ 0 h 1883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77064" h="1883391">
                <a:moveTo>
                  <a:pt x="0" y="1692322"/>
                </a:moveTo>
                <a:lnTo>
                  <a:pt x="2326943" y="1746913"/>
                </a:lnTo>
                <a:cubicBezTo>
                  <a:pt x="3062785" y="1778758"/>
                  <a:pt x="3708779" y="1883391"/>
                  <a:pt x="4415051" y="1883391"/>
                </a:cubicBezTo>
                <a:cubicBezTo>
                  <a:pt x="5121323" y="1883391"/>
                  <a:pt x="6564573" y="1746913"/>
                  <a:pt x="6564573" y="1746913"/>
                </a:cubicBezTo>
                <a:cubicBezTo>
                  <a:pt x="7155976" y="1709382"/>
                  <a:pt x="7616587" y="1727579"/>
                  <a:pt x="7963468" y="1658203"/>
                </a:cubicBezTo>
                <a:cubicBezTo>
                  <a:pt x="8310349" y="1588827"/>
                  <a:pt x="8512791" y="1443250"/>
                  <a:pt x="8645857" y="1330656"/>
                </a:cubicBezTo>
                <a:cubicBezTo>
                  <a:pt x="8778923" y="1218062"/>
                  <a:pt x="8795983" y="1084997"/>
                  <a:pt x="8761863" y="982639"/>
                </a:cubicBezTo>
                <a:cubicBezTo>
                  <a:pt x="8727744" y="880281"/>
                  <a:pt x="8618561" y="802943"/>
                  <a:pt x="8441140" y="716507"/>
                </a:cubicBezTo>
                <a:cubicBezTo>
                  <a:pt x="8263719" y="630071"/>
                  <a:pt x="7954370" y="544773"/>
                  <a:pt x="7697337" y="464024"/>
                </a:cubicBezTo>
                <a:cubicBezTo>
                  <a:pt x="7440304" y="383275"/>
                  <a:pt x="7043382" y="309349"/>
                  <a:pt x="6898943" y="232012"/>
                </a:cubicBezTo>
                <a:cubicBezTo>
                  <a:pt x="6754504" y="154675"/>
                  <a:pt x="6792604" y="77337"/>
                  <a:pt x="6830704" y="0"/>
                </a:cubicBezTo>
              </a:path>
            </a:pathLst>
          </a:custGeom>
          <a:noFill/>
          <a:ln w="38100">
            <a:solidFill>
              <a:schemeClr val="accent6"/>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6148316" y="3985146"/>
            <a:ext cx="2108580" cy="2163170"/>
          </a:xfrm>
          <a:custGeom>
            <a:avLst/>
            <a:gdLst>
              <a:gd name="connsiteX0" fmla="*/ 0 w 2108580"/>
              <a:gd name="connsiteY0" fmla="*/ 2163170 h 2163170"/>
              <a:gd name="connsiteX1" fmla="*/ 293427 w 2108580"/>
              <a:gd name="connsiteY1" fmla="*/ 1842448 h 2163170"/>
              <a:gd name="connsiteX2" fmla="*/ 511791 w 2108580"/>
              <a:gd name="connsiteY2" fmla="*/ 1699147 h 2163170"/>
              <a:gd name="connsiteX3" fmla="*/ 607326 w 2108580"/>
              <a:gd name="connsiteY3" fmla="*/ 1364776 h 2163170"/>
              <a:gd name="connsiteX4" fmla="*/ 1064526 w 2108580"/>
              <a:gd name="connsiteY4" fmla="*/ 914400 h 2163170"/>
              <a:gd name="connsiteX5" fmla="*/ 1494430 w 2108580"/>
              <a:gd name="connsiteY5" fmla="*/ 498144 h 2163170"/>
              <a:gd name="connsiteX6" fmla="*/ 1617260 w 2108580"/>
              <a:gd name="connsiteY6" fmla="*/ 286603 h 2163170"/>
              <a:gd name="connsiteX7" fmla="*/ 1965278 w 2108580"/>
              <a:gd name="connsiteY7" fmla="*/ 177421 h 2163170"/>
              <a:gd name="connsiteX8" fmla="*/ 2108580 w 2108580"/>
              <a:gd name="connsiteY8" fmla="*/ 0 h 21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8580" h="2163170">
                <a:moveTo>
                  <a:pt x="0" y="2163170"/>
                </a:moveTo>
                <a:cubicBezTo>
                  <a:pt x="104064" y="2041477"/>
                  <a:pt x="208129" y="1919785"/>
                  <a:pt x="293427" y="1842448"/>
                </a:cubicBezTo>
                <a:cubicBezTo>
                  <a:pt x="378725" y="1765111"/>
                  <a:pt x="459475" y="1778759"/>
                  <a:pt x="511791" y="1699147"/>
                </a:cubicBezTo>
                <a:cubicBezTo>
                  <a:pt x="564107" y="1619535"/>
                  <a:pt x="515204" y="1495567"/>
                  <a:pt x="607326" y="1364776"/>
                </a:cubicBezTo>
                <a:cubicBezTo>
                  <a:pt x="699448" y="1233985"/>
                  <a:pt x="1064526" y="914400"/>
                  <a:pt x="1064526" y="914400"/>
                </a:cubicBezTo>
                <a:cubicBezTo>
                  <a:pt x="1212377" y="769961"/>
                  <a:pt x="1402308" y="602777"/>
                  <a:pt x="1494430" y="498144"/>
                </a:cubicBezTo>
                <a:cubicBezTo>
                  <a:pt x="1586552" y="393511"/>
                  <a:pt x="1538785" y="340057"/>
                  <a:pt x="1617260" y="286603"/>
                </a:cubicBezTo>
                <a:cubicBezTo>
                  <a:pt x="1695735" y="233149"/>
                  <a:pt x="1883391" y="225188"/>
                  <a:pt x="1965278" y="177421"/>
                </a:cubicBezTo>
                <a:cubicBezTo>
                  <a:pt x="2047165" y="129654"/>
                  <a:pt x="2077872" y="64827"/>
                  <a:pt x="2108580" y="0"/>
                </a:cubicBezTo>
              </a:path>
            </a:pathLst>
          </a:custGeom>
          <a:noFill/>
          <a:ln>
            <a:solidFill>
              <a:srgbClr val="FFFF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4069872" y="4210334"/>
            <a:ext cx="429217" cy="846162"/>
          </a:xfrm>
          <a:custGeom>
            <a:avLst/>
            <a:gdLst>
              <a:gd name="connsiteX0" fmla="*/ 324707 w 429217"/>
              <a:gd name="connsiteY0" fmla="*/ 846162 h 846162"/>
              <a:gd name="connsiteX1" fmla="*/ 345179 w 429217"/>
              <a:gd name="connsiteY1" fmla="*/ 750627 h 846162"/>
              <a:gd name="connsiteX2" fmla="*/ 420241 w 429217"/>
              <a:gd name="connsiteY2" fmla="*/ 661917 h 846162"/>
              <a:gd name="connsiteX3" fmla="*/ 113167 w 429217"/>
              <a:gd name="connsiteY3" fmla="*/ 491320 h 846162"/>
              <a:gd name="connsiteX4" fmla="*/ 119991 w 429217"/>
              <a:gd name="connsiteY4" fmla="*/ 245660 h 846162"/>
              <a:gd name="connsiteX5" fmla="*/ 3985 w 429217"/>
              <a:gd name="connsiteY5" fmla="*/ 61415 h 846162"/>
              <a:gd name="connsiteX6" fmla="*/ 38104 w 429217"/>
              <a:gd name="connsiteY6" fmla="*/ 0 h 84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217" h="846162">
                <a:moveTo>
                  <a:pt x="324707" y="846162"/>
                </a:moveTo>
                <a:cubicBezTo>
                  <a:pt x="326982" y="813748"/>
                  <a:pt x="329257" y="781334"/>
                  <a:pt x="345179" y="750627"/>
                </a:cubicBezTo>
                <a:cubicBezTo>
                  <a:pt x="361101" y="719920"/>
                  <a:pt x="458910" y="705135"/>
                  <a:pt x="420241" y="661917"/>
                </a:cubicBezTo>
                <a:cubicBezTo>
                  <a:pt x="381572" y="618699"/>
                  <a:pt x="163209" y="560696"/>
                  <a:pt x="113167" y="491320"/>
                </a:cubicBezTo>
                <a:cubicBezTo>
                  <a:pt x="63125" y="421944"/>
                  <a:pt x="138188" y="317311"/>
                  <a:pt x="119991" y="245660"/>
                </a:cubicBezTo>
                <a:cubicBezTo>
                  <a:pt x="101794" y="174009"/>
                  <a:pt x="17633" y="102358"/>
                  <a:pt x="3985" y="61415"/>
                </a:cubicBezTo>
                <a:cubicBezTo>
                  <a:pt x="-9663" y="20472"/>
                  <a:pt x="14220" y="10236"/>
                  <a:pt x="38104" y="0"/>
                </a:cubicBezTo>
              </a:path>
            </a:pathLst>
          </a:custGeom>
          <a:noFill/>
          <a:ln>
            <a:solidFill>
              <a:srgbClr val="FFFF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2346789" y="4223982"/>
            <a:ext cx="1583766" cy="2490717"/>
          </a:xfrm>
          <a:custGeom>
            <a:avLst/>
            <a:gdLst>
              <a:gd name="connsiteX0" fmla="*/ 191695 w 1583766"/>
              <a:gd name="connsiteY0" fmla="*/ 2490717 h 2490717"/>
              <a:gd name="connsiteX1" fmla="*/ 626 w 1583766"/>
              <a:gd name="connsiteY1" fmla="*/ 1801505 h 2490717"/>
              <a:gd name="connsiteX2" fmla="*/ 130280 w 1583766"/>
              <a:gd name="connsiteY2" fmla="*/ 1296537 h 2490717"/>
              <a:gd name="connsiteX3" fmla="*/ 130280 w 1583766"/>
              <a:gd name="connsiteY3" fmla="*/ 470848 h 2490717"/>
              <a:gd name="connsiteX4" fmla="*/ 949145 w 1583766"/>
              <a:gd name="connsiteY4" fmla="*/ 218364 h 2490717"/>
              <a:gd name="connsiteX5" fmla="*/ 1583766 w 1583766"/>
              <a:gd name="connsiteY5" fmla="*/ 0 h 249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766" h="2490717">
                <a:moveTo>
                  <a:pt x="191695" y="2490717"/>
                </a:moveTo>
                <a:cubicBezTo>
                  <a:pt x="101278" y="2245626"/>
                  <a:pt x="10862" y="2000535"/>
                  <a:pt x="626" y="1801505"/>
                </a:cubicBezTo>
                <a:cubicBezTo>
                  <a:pt x="-9610" y="1602475"/>
                  <a:pt x="108671" y="1518313"/>
                  <a:pt x="130280" y="1296537"/>
                </a:cubicBezTo>
                <a:cubicBezTo>
                  <a:pt x="151889" y="1074761"/>
                  <a:pt x="-6198" y="650543"/>
                  <a:pt x="130280" y="470848"/>
                </a:cubicBezTo>
                <a:cubicBezTo>
                  <a:pt x="266758" y="291152"/>
                  <a:pt x="706897" y="296839"/>
                  <a:pt x="949145" y="218364"/>
                </a:cubicBezTo>
                <a:cubicBezTo>
                  <a:pt x="1191393" y="139889"/>
                  <a:pt x="1387579" y="69944"/>
                  <a:pt x="1583766" y="0"/>
                </a:cubicBezTo>
              </a:path>
            </a:pathLst>
          </a:custGeom>
          <a:noFill/>
          <a:ln>
            <a:solidFill>
              <a:srgbClr val="FFFF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1985419" y="4585648"/>
            <a:ext cx="655423" cy="1569492"/>
          </a:xfrm>
          <a:custGeom>
            <a:avLst/>
            <a:gdLst>
              <a:gd name="connsiteX0" fmla="*/ 368820 w 655423"/>
              <a:gd name="connsiteY0" fmla="*/ 1569492 h 1569492"/>
              <a:gd name="connsiteX1" fmla="*/ 82217 w 655423"/>
              <a:gd name="connsiteY1" fmla="*/ 1105468 h 1569492"/>
              <a:gd name="connsiteX2" fmla="*/ 7154 w 655423"/>
              <a:gd name="connsiteY2" fmla="*/ 620973 h 1569492"/>
              <a:gd name="connsiteX3" fmla="*/ 225518 w 655423"/>
              <a:gd name="connsiteY3" fmla="*/ 163773 h 1569492"/>
              <a:gd name="connsiteX4" fmla="*/ 655423 w 655423"/>
              <a:gd name="connsiteY4" fmla="*/ 0 h 1569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423" h="1569492">
                <a:moveTo>
                  <a:pt x="368820" y="1569492"/>
                </a:moveTo>
                <a:cubicBezTo>
                  <a:pt x="255657" y="1416523"/>
                  <a:pt x="142495" y="1263554"/>
                  <a:pt x="82217" y="1105468"/>
                </a:cubicBezTo>
                <a:cubicBezTo>
                  <a:pt x="21939" y="947382"/>
                  <a:pt x="-16729" y="777922"/>
                  <a:pt x="7154" y="620973"/>
                </a:cubicBezTo>
                <a:cubicBezTo>
                  <a:pt x="31037" y="464024"/>
                  <a:pt x="117473" y="267268"/>
                  <a:pt x="225518" y="163773"/>
                </a:cubicBezTo>
                <a:cubicBezTo>
                  <a:pt x="333563" y="60278"/>
                  <a:pt x="494493" y="30139"/>
                  <a:pt x="655423" y="0"/>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70848" y="5465928"/>
            <a:ext cx="1521725" cy="1313230"/>
          </a:xfrm>
          <a:custGeom>
            <a:avLst/>
            <a:gdLst>
              <a:gd name="connsiteX0" fmla="*/ 0 w 1521725"/>
              <a:gd name="connsiteY0" fmla="*/ 1303362 h 1313230"/>
              <a:gd name="connsiteX1" fmla="*/ 75062 w 1521725"/>
              <a:gd name="connsiteY1" fmla="*/ 1269242 h 1313230"/>
              <a:gd name="connsiteX2" fmla="*/ 443552 w 1521725"/>
              <a:gd name="connsiteY2" fmla="*/ 955344 h 1313230"/>
              <a:gd name="connsiteX3" fmla="*/ 989462 w 1521725"/>
              <a:gd name="connsiteY3" fmla="*/ 484496 h 1313230"/>
              <a:gd name="connsiteX4" fmla="*/ 1296537 w 1521725"/>
              <a:gd name="connsiteY4" fmla="*/ 293427 h 1313230"/>
              <a:gd name="connsiteX5" fmla="*/ 1521725 w 1521725"/>
              <a:gd name="connsiteY5" fmla="*/ 0 h 13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1725" h="1313230">
                <a:moveTo>
                  <a:pt x="0" y="1303362"/>
                </a:moveTo>
                <a:cubicBezTo>
                  <a:pt x="568" y="1315303"/>
                  <a:pt x="1137" y="1327245"/>
                  <a:pt x="75062" y="1269242"/>
                </a:cubicBezTo>
                <a:cubicBezTo>
                  <a:pt x="148987" y="1211239"/>
                  <a:pt x="443552" y="955344"/>
                  <a:pt x="443552" y="955344"/>
                </a:cubicBezTo>
                <a:cubicBezTo>
                  <a:pt x="595952" y="824553"/>
                  <a:pt x="847298" y="594816"/>
                  <a:pt x="989462" y="484496"/>
                </a:cubicBezTo>
                <a:cubicBezTo>
                  <a:pt x="1131626" y="374176"/>
                  <a:pt x="1207827" y="374176"/>
                  <a:pt x="1296537" y="293427"/>
                </a:cubicBezTo>
                <a:cubicBezTo>
                  <a:pt x="1385248" y="212678"/>
                  <a:pt x="1453486" y="106339"/>
                  <a:pt x="1521725" y="0"/>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95534" y="4094328"/>
            <a:ext cx="2245057" cy="1651379"/>
          </a:xfrm>
          <a:custGeom>
            <a:avLst/>
            <a:gdLst>
              <a:gd name="connsiteX0" fmla="*/ 0 w 2245057"/>
              <a:gd name="connsiteY0" fmla="*/ 1651379 h 1651379"/>
              <a:gd name="connsiteX1" fmla="*/ 354842 w 2245057"/>
              <a:gd name="connsiteY1" fmla="*/ 1357953 h 1651379"/>
              <a:gd name="connsiteX2" fmla="*/ 532263 w 2245057"/>
              <a:gd name="connsiteY2" fmla="*/ 1166884 h 1651379"/>
              <a:gd name="connsiteX3" fmla="*/ 1091821 w 2245057"/>
              <a:gd name="connsiteY3" fmla="*/ 907576 h 1651379"/>
              <a:gd name="connsiteX4" fmla="*/ 1528550 w 2245057"/>
              <a:gd name="connsiteY4" fmla="*/ 607326 h 1651379"/>
              <a:gd name="connsiteX5" fmla="*/ 1160060 w 2245057"/>
              <a:gd name="connsiteY5" fmla="*/ 491320 h 1651379"/>
              <a:gd name="connsiteX6" fmla="*/ 1194179 w 2245057"/>
              <a:gd name="connsiteY6" fmla="*/ 409433 h 1651379"/>
              <a:gd name="connsiteX7" fmla="*/ 1733266 w 2245057"/>
              <a:gd name="connsiteY7" fmla="*/ 341194 h 1651379"/>
              <a:gd name="connsiteX8" fmla="*/ 2013045 w 2245057"/>
              <a:gd name="connsiteY8" fmla="*/ 225188 h 1651379"/>
              <a:gd name="connsiteX9" fmla="*/ 2081284 w 2245057"/>
              <a:gd name="connsiteY9" fmla="*/ 75063 h 1651379"/>
              <a:gd name="connsiteX10" fmla="*/ 2245057 w 2245057"/>
              <a:gd name="connsiteY10" fmla="*/ 0 h 165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45057" h="1651379">
                <a:moveTo>
                  <a:pt x="0" y="1651379"/>
                </a:moveTo>
                <a:cubicBezTo>
                  <a:pt x="133066" y="1545040"/>
                  <a:pt x="266132" y="1438702"/>
                  <a:pt x="354842" y="1357953"/>
                </a:cubicBezTo>
                <a:cubicBezTo>
                  <a:pt x="443552" y="1277204"/>
                  <a:pt x="409433" y="1241947"/>
                  <a:pt x="532263" y="1166884"/>
                </a:cubicBezTo>
                <a:cubicBezTo>
                  <a:pt x="655093" y="1091821"/>
                  <a:pt x="925773" y="1000836"/>
                  <a:pt x="1091821" y="907576"/>
                </a:cubicBezTo>
                <a:cubicBezTo>
                  <a:pt x="1257869" y="814316"/>
                  <a:pt x="1517177" y="676702"/>
                  <a:pt x="1528550" y="607326"/>
                </a:cubicBezTo>
                <a:cubicBezTo>
                  <a:pt x="1539923" y="537950"/>
                  <a:pt x="1215789" y="524302"/>
                  <a:pt x="1160060" y="491320"/>
                </a:cubicBezTo>
                <a:cubicBezTo>
                  <a:pt x="1104332" y="458338"/>
                  <a:pt x="1098645" y="434454"/>
                  <a:pt x="1194179" y="409433"/>
                </a:cubicBezTo>
                <a:cubicBezTo>
                  <a:pt x="1289713" y="384412"/>
                  <a:pt x="1596788" y="371901"/>
                  <a:pt x="1733266" y="341194"/>
                </a:cubicBezTo>
                <a:cubicBezTo>
                  <a:pt x="1869744" y="310486"/>
                  <a:pt x="1955042" y="269543"/>
                  <a:pt x="2013045" y="225188"/>
                </a:cubicBezTo>
                <a:cubicBezTo>
                  <a:pt x="2071048" y="180833"/>
                  <a:pt x="2042615" y="112594"/>
                  <a:pt x="2081284" y="75063"/>
                </a:cubicBezTo>
                <a:cubicBezTo>
                  <a:pt x="2119953" y="37532"/>
                  <a:pt x="2182505" y="18766"/>
                  <a:pt x="2245057" y="0"/>
                </a:cubicBezTo>
              </a:path>
            </a:pathLst>
          </a:custGeom>
          <a:noFill/>
          <a:ln>
            <a:solidFill>
              <a:srgbClr val="FFFF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7272104" y="4735773"/>
            <a:ext cx="179574" cy="743803"/>
          </a:xfrm>
          <a:custGeom>
            <a:avLst/>
            <a:gdLst>
              <a:gd name="connsiteX0" fmla="*/ 179574 w 179574"/>
              <a:gd name="connsiteY0" fmla="*/ 743803 h 743803"/>
              <a:gd name="connsiteX1" fmla="*/ 152278 w 179574"/>
              <a:gd name="connsiteY1" fmla="*/ 641445 h 743803"/>
              <a:gd name="connsiteX2" fmla="*/ 22624 w 179574"/>
              <a:gd name="connsiteY2" fmla="*/ 436728 h 743803"/>
              <a:gd name="connsiteX3" fmla="*/ 8977 w 179574"/>
              <a:gd name="connsiteY3" fmla="*/ 156949 h 743803"/>
              <a:gd name="connsiteX4" fmla="*/ 118159 w 179574"/>
              <a:gd name="connsiteY4" fmla="*/ 0 h 743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74" h="743803">
                <a:moveTo>
                  <a:pt x="179574" y="743803"/>
                </a:moveTo>
                <a:cubicBezTo>
                  <a:pt x="179005" y="718213"/>
                  <a:pt x="178436" y="692624"/>
                  <a:pt x="152278" y="641445"/>
                </a:cubicBezTo>
                <a:cubicBezTo>
                  <a:pt x="126120" y="590266"/>
                  <a:pt x="46507" y="517477"/>
                  <a:pt x="22624" y="436728"/>
                </a:cubicBezTo>
                <a:cubicBezTo>
                  <a:pt x="-1260" y="355979"/>
                  <a:pt x="-6945" y="229737"/>
                  <a:pt x="8977" y="156949"/>
                </a:cubicBezTo>
                <a:cubicBezTo>
                  <a:pt x="24899" y="84161"/>
                  <a:pt x="71529" y="42080"/>
                  <a:pt x="118159" y="0"/>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512387" y="-48777"/>
            <a:ext cx="6319807" cy="1938992"/>
          </a:xfrm>
          <a:prstGeom prst="rect">
            <a:avLst/>
          </a:prstGeom>
          <a:noFill/>
        </p:spPr>
        <p:txBody>
          <a:bodyPr wrap="none" rtlCol="0">
            <a:spAutoFit/>
          </a:bodyPr>
          <a:lstStyle/>
          <a:p>
            <a:pPr marL="742950" indent="-742950">
              <a:buAutoNum type="arabicPeriod"/>
            </a:pPr>
            <a:r>
              <a:rPr lang="en-US" sz="4000" b="1" dirty="0"/>
              <a:t>Estuary Research</a:t>
            </a:r>
          </a:p>
          <a:p>
            <a:pPr marL="742950" indent="-742950">
              <a:buAutoNum type="arabicPeriod"/>
            </a:pPr>
            <a:r>
              <a:rPr lang="en-US" sz="4000" dirty="0"/>
              <a:t>Ocean Research</a:t>
            </a:r>
          </a:p>
          <a:p>
            <a:pPr marL="742950" indent="-742950">
              <a:buAutoNum type="arabicPeriod"/>
            </a:pPr>
            <a:r>
              <a:rPr lang="en-US" sz="4000" dirty="0"/>
              <a:t>Modeling Salmon Survival</a:t>
            </a:r>
          </a:p>
        </p:txBody>
      </p:sp>
    </p:spTree>
    <p:extLst>
      <p:ext uri="{BB962C8B-B14F-4D97-AF65-F5344CB8AC3E}">
        <p14:creationId xmlns:p14="http://schemas.microsoft.com/office/powerpoint/2010/main" val="18830786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256" y="0"/>
            <a:ext cx="9239250" cy="6858000"/>
          </a:xfrm>
          <a:prstGeom prst="rect">
            <a:avLst/>
          </a:prstGeom>
        </p:spPr>
      </p:pic>
      <p:sp>
        <p:nvSpPr>
          <p:cNvPr id="2" name="Title 1"/>
          <p:cNvSpPr>
            <a:spLocks noGrp="1"/>
          </p:cNvSpPr>
          <p:nvPr>
            <p:ph type="title"/>
          </p:nvPr>
        </p:nvSpPr>
        <p:spPr>
          <a:xfrm>
            <a:off x="533400" y="457200"/>
            <a:ext cx="7886700" cy="1325563"/>
          </a:xfrm>
        </p:spPr>
        <p:txBody>
          <a:bodyPr>
            <a:normAutofit/>
          </a:bodyPr>
          <a:lstStyle/>
          <a:p>
            <a:pPr algn="ctr"/>
            <a:r>
              <a:rPr lang="en-US" sz="4800" dirty="0">
                <a:solidFill>
                  <a:srgbClr val="FFFF00"/>
                </a:solidFill>
                <a:effectLst>
                  <a:outerShdw blurRad="38100" dist="38100" dir="2700000" algn="tl">
                    <a:srgbClr val="000000">
                      <a:alpha val="43137"/>
                    </a:srgbClr>
                  </a:outerShdw>
                </a:effectLst>
                <a:latin typeface="Comic Sans MS" panose="030F0702030302020204" pitchFamily="66" charset="0"/>
              </a:rPr>
              <a:t>Salmon in the ocean</a:t>
            </a:r>
          </a:p>
        </p:txBody>
      </p:sp>
      <p:sp>
        <p:nvSpPr>
          <p:cNvPr id="3" name="Content Placeholder 2"/>
          <p:cNvSpPr>
            <a:spLocks noGrp="1"/>
          </p:cNvSpPr>
          <p:nvPr>
            <p:ph idx="1"/>
          </p:nvPr>
        </p:nvSpPr>
        <p:spPr>
          <a:xfrm>
            <a:off x="1676400" y="2057400"/>
            <a:ext cx="7223263" cy="4351338"/>
          </a:xfrm>
        </p:spPr>
        <p:txBody>
          <a:bodyPr>
            <a:normAutofit/>
          </a:bodyPr>
          <a:lstStyle/>
          <a:p>
            <a:pPr marL="0" indent="0">
              <a:buNone/>
            </a:pPr>
            <a:r>
              <a:rPr lang="en-US" sz="3000" u="sng" dirty="0">
                <a:solidFill>
                  <a:schemeClr val="bg1"/>
                </a:solidFill>
                <a:effectLst>
                  <a:outerShdw blurRad="38100" dist="38100" dir="2700000" algn="tl">
                    <a:srgbClr val="000000">
                      <a:alpha val="43137"/>
                    </a:srgbClr>
                  </a:outerShdw>
                </a:effectLst>
              </a:rPr>
              <a:t>Marine waters are where</a:t>
            </a:r>
            <a:r>
              <a:rPr lang="en-US" sz="3000" dirty="0">
                <a:solidFill>
                  <a:schemeClr val="bg1"/>
                </a:solidFill>
                <a:effectLst>
                  <a:outerShdw blurRad="38100" dist="38100" dir="2700000" algn="tl">
                    <a:srgbClr val="000000">
                      <a:alpha val="43137"/>
                    </a:srgbClr>
                  </a:outerShdw>
                </a:effectLst>
              </a:rPr>
              <a:t>:</a:t>
            </a:r>
          </a:p>
          <a:p>
            <a:r>
              <a:rPr lang="en-US" sz="3000" dirty="0">
                <a:solidFill>
                  <a:schemeClr val="bg1"/>
                </a:solidFill>
                <a:effectLst>
                  <a:outerShdw blurRad="38100" dist="38100" dir="2700000" algn="tl">
                    <a:srgbClr val="000000">
                      <a:alpha val="43137"/>
                    </a:srgbClr>
                  </a:outerShdw>
                </a:effectLst>
              </a:rPr>
              <a:t>salmon spend most of their life</a:t>
            </a:r>
          </a:p>
          <a:p>
            <a:r>
              <a:rPr lang="en-US" sz="3000" dirty="0">
                <a:solidFill>
                  <a:schemeClr val="bg1"/>
                </a:solidFill>
                <a:effectLst>
                  <a:outerShdw blurRad="38100" dist="38100" dir="2700000" algn="tl">
                    <a:srgbClr val="000000">
                      <a:alpha val="43137"/>
                    </a:srgbClr>
                  </a:outerShdw>
                </a:effectLst>
              </a:rPr>
              <a:t>they gain most of their adult size</a:t>
            </a:r>
          </a:p>
          <a:p>
            <a:r>
              <a:rPr lang="en-US" sz="3000" dirty="0">
                <a:solidFill>
                  <a:schemeClr val="bg1"/>
                </a:solidFill>
                <a:effectLst>
                  <a:outerShdw blurRad="38100" dist="38100" dir="2700000" algn="tl">
                    <a:srgbClr val="000000">
                      <a:alpha val="43137"/>
                    </a:srgbClr>
                  </a:outerShdw>
                </a:effectLst>
              </a:rPr>
              <a:t>adult abundance is largely determined</a:t>
            </a:r>
          </a:p>
          <a:p>
            <a:r>
              <a:rPr lang="en-US" sz="3000" dirty="0">
                <a:solidFill>
                  <a:schemeClr val="bg1"/>
                </a:solidFill>
                <a:effectLst>
                  <a:outerShdw blurRad="38100" dist="38100" dir="2700000" algn="tl">
                    <a:srgbClr val="000000">
                      <a:alpha val="43137"/>
                    </a:srgbClr>
                  </a:outerShdw>
                </a:effectLst>
              </a:rPr>
              <a:t>each species does things differently</a:t>
            </a:r>
          </a:p>
          <a:p>
            <a:r>
              <a:rPr lang="en-US" sz="3000" dirty="0">
                <a:solidFill>
                  <a:schemeClr val="bg1"/>
                </a:solidFill>
                <a:effectLst>
                  <a:outerShdw blurRad="38100" dist="38100" dir="2700000" algn="tl">
                    <a:srgbClr val="000000">
                      <a:alpha val="43137"/>
                    </a:srgbClr>
                  </a:outerShdw>
                </a:effectLst>
              </a:rPr>
              <a:t>we understand the least </a:t>
            </a:r>
          </a:p>
        </p:txBody>
      </p:sp>
    </p:spTree>
    <p:extLst>
      <p:ext uri="{BB962C8B-B14F-4D97-AF65-F5344CB8AC3E}">
        <p14:creationId xmlns:p14="http://schemas.microsoft.com/office/powerpoint/2010/main" val="289237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67" name="Group 19"/>
          <p:cNvGrpSpPr>
            <a:grpSpLocks noChangeAspect="1"/>
          </p:cNvGrpSpPr>
          <p:nvPr/>
        </p:nvGrpSpPr>
        <p:grpSpPr bwMode="auto">
          <a:xfrm>
            <a:off x="110351" y="-13166"/>
            <a:ext cx="3286326" cy="4572000"/>
            <a:chOff x="-672" y="26"/>
            <a:chExt cx="2983" cy="4150"/>
          </a:xfrm>
        </p:grpSpPr>
        <p:pic>
          <p:nvPicPr>
            <p:cNvPr id="123913"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72" y="26"/>
              <a:ext cx="2983" cy="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914" name="Group 17"/>
            <p:cNvGrpSpPr>
              <a:grpSpLocks/>
            </p:cNvGrpSpPr>
            <p:nvPr/>
          </p:nvGrpSpPr>
          <p:grpSpPr bwMode="auto">
            <a:xfrm>
              <a:off x="224" y="480"/>
              <a:ext cx="1523" cy="3014"/>
              <a:chOff x="224" y="480"/>
              <a:chExt cx="1523" cy="3014"/>
            </a:xfrm>
          </p:grpSpPr>
          <p:sp>
            <p:nvSpPr>
              <p:cNvPr id="123915" name="TextBox 3"/>
              <p:cNvSpPr txBox="1">
                <a:spLocks noChangeArrowheads="1"/>
              </p:cNvSpPr>
              <p:nvPr/>
            </p:nvSpPr>
            <p:spPr bwMode="auto">
              <a:xfrm>
                <a:off x="224" y="1934"/>
                <a:ext cx="517"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Helvetica" panose="020B0604020202020204" pitchFamily="34" charset="0"/>
                  </a:defRPr>
                </a:lvl1pPr>
                <a:lvl2pPr marL="742950" indent="-285750">
                  <a:defRPr sz="2000" b="1">
                    <a:solidFill>
                      <a:schemeClr val="tx1"/>
                    </a:solidFill>
                    <a:latin typeface="Helvetica" panose="020B0604020202020204" pitchFamily="34" charset="0"/>
                  </a:defRPr>
                </a:lvl2pPr>
                <a:lvl3pPr marL="1143000" indent="-228600">
                  <a:defRPr sz="2000" b="1">
                    <a:solidFill>
                      <a:schemeClr val="tx1"/>
                    </a:solidFill>
                    <a:latin typeface="Helvetica" panose="020B0604020202020204" pitchFamily="34" charset="0"/>
                  </a:defRPr>
                </a:lvl3pPr>
                <a:lvl4pPr marL="1600200" indent="-228600">
                  <a:defRPr sz="2000" b="1">
                    <a:solidFill>
                      <a:schemeClr val="tx1"/>
                    </a:solidFill>
                    <a:latin typeface="Helvetica" panose="020B0604020202020204" pitchFamily="34" charset="0"/>
                  </a:defRPr>
                </a:lvl4pPr>
                <a:lvl5pPr marL="2057400" indent="-228600">
                  <a:defRPr sz="2000" b="1">
                    <a:solidFill>
                      <a:schemeClr val="tx1"/>
                    </a:solidFill>
                    <a:latin typeface="Helvetica" panose="020B0604020202020204" pitchFamily="34" charset="0"/>
                  </a:defRPr>
                </a:lvl5pPr>
                <a:lvl6pPr marL="2514600" indent="-228600" eaLnBrk="0" fontAlgn="base" hangingPunct="0">
                  <a:spcBef>
                    <a:spcPct val="0"/>
                  </a:spcBef>
                  <a:spcAft>
                    <a:spcPct val="0"/>
                  </a:spcAft>
                  <a:defRPr sz="2000" b="1">
                    <a:solidFill>
                      <a:schemeClr val="tx1"/>
                    </a:solidFill>
                    <a:latin typeface="Helvetica" panose="020B0604020202020204" pitchFamily="34" charset="0"/>
                  </a:defRPr>
                </a:lvl6pPr>
                <a:lvl7pPr marL="2971800" indent="-228600" eaLnBrk="0" fontAlgn="base" hangingPunct="0">
                  <a:spcBef>
                    <a:spcPct val="0"/>
                  </a:spcBef>
                  <a:spcAft>
                    <a:spcPct val="0"/>
                  </a:spcAft>
                  <a:defRPr sz="2000" b="1">
                    <a:solidFill>
                      <a:schemeClr val="tx1"/>
                    </a:solidFill>
                    <a:latin typeface="Helvetica" panose="020B0604020202020204" pitchFamily="34" charset="0"/>
                  </a:defRPr>
                </a:lvl7pPr>
                <a:lvl8pPr marL="3429000" indent="-228600" eaLnBrk="0" fontAlgn="base" hangingPunct="0">
                  <a:spcBef>
                    <a:spcPct val="0"/>
                  </a:spcBef>
                  <a:spcAft>
                    <a:spcPct val="0"/>
                  </a:spcAft>
                  <a:defRPr sz="2000" b="1">
                    <a:solidFill>
                      <a:schemeClr val="tx1"/>
                    </a:solidFill>
                    <a:latin typeface="Helvetica" panose="020B0604020202020204" pitchFamily="34" charset="0"/>
                  </a:defRPr>
                </a:lvl8pPr>
                <a:lvl9pPr marL="3886200" indent="-228600" eaLnBrk="0" fontAlgn="base" hangingPunct="0">
                  <a:spcBef>
                    <a:spcPct val="0"/>
                  </a:spcBef>
                  <a:spcAft>
                    <a:spcPct val="0"/>
                  </a:spcAft>
                  <a:defRPr sz="2000" b="1">
                    <a:solidFill>
                      <a:schemeClr val="tx1"/>
                    </a:solidFill>
                    <a:latin typeface="Helvetica" panose="020B0604020202020204" pitchFamily="34" charset="0"/>
                  </a:defRPr>
                </a:lvl9pPr>
              </a:lstStyle>
              <a:p>
                <a:pPr algn="ctr"/>
                <a:r>
                  <a:rPr lang="en-US" altLang="en-US" sz="1200" dirty="0">
                    <a:solidFill>
                      <a:srgbClr val="000000"/>
                    </a:solidFill>
                    <a:latin typeface="Calibri" panose="020F0502020204030204" pitchFamily="34" charset="0"/>
                  </a:rPr>
                  <a:t>NH Line</a:t>
                </a:r>
              </a:p>
            </p:txBody>
          </p:sp>
          <p:sp>
            <p:nvSpPr>
              <p:cNvPr id="123916" name="TextBox 7"/>
              <p:cNvSpPr txBox="1">
                <a:spLocks noChangeArrowheads="1"/>
              </p:cNvSpPr>
              <p:nvPr/>
            </p:nvSpPr>
            <p:spPr bwMode="auto">
              <a:xfrm>
                <a:off x="1148" y="480"/>
                <a:ext cx="59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Helvetica" panose="020B0604020202020204" pitchFamily="34" charset="0"/>
                  </a:defRPr>
                </a:lvl1pPr>
                <a:lvl2pPr marL="742950" indent="-285750">
                  <a:defRPr sz="2000" b="1">
                    <a:solidFill>
                      <a:schemeClr val="tx1"/>
                    </a:solidFill>
                    <a:latin typeface="Helvetica" panose="020B0604020202020204" pitchFamily="34" charset="0"/>
                  </a:defRPr>
                </a:lvl2pPr>
                <a:lvl3pPr marL="1143000" indent="-228600">
                  <a:defRPr sz="2000" b="1">
                    <a:solidFill>
                      <a:schemeClr val="tx1"/>
                    </a:solidFill>
                    <a:latin typeface="Helvetica" panose="020B0604020202020204" pitchFamily="34" charset="0"/>
                  </a:defRPr>
                </a:lvl3pPr>
                <a:lvl4pPr marL="1600200" indent="-228600">
                  <a:defRPr sz="2000" b="1">
                    <a:solidFill>
                      <a:schemeClr val="tx1"/>
                    </a:solidFill>
                    <a:latin typeface="Helvetica" panose="020B0604020202020204" pitchFamily="34" charset="0"/>
                  </a:defRPr>
                </a:lvl4pPr>
                <a:lvl5pPr marL="2057400" indent="-228600">
                  <a:defRPr sz="2000" b="1">
                    <a:solidFill>
                      <a:schemeClr val="tx1"/>
                    </a:solidFill>
                    <a:latin typeface="Helvetica" panose="020B0604020202020204" pitchFamily="34" charset="0"/>
                  </a:defRPr>
                </a:lvl5pPr>
                <a:lvl6pPr marL="2514600" indent="-228600" eaLnBrk="0" fontAlgn="base" hangingPunct="0">
                  <a:spcBef>
                    <a:spcPct val="0"/>
                  </a:spcBef>
                  <a:spcAft>
                    <a:spcPct val="0"/>
                  </a:spcAft>
                  <a:defRPr sz="2000" b="1">
                    <a:solidFill>
                      <a:schemeClr val="tx1"/>
                    </a:solidFill>
                    <a:latin typeface="Helvetica" panose="020B0604020202020204" pitchFamily="34" charset="0"/>
                  </a:defRPr>
                </a:lvl6pPr>
                <a:lvl7pPr marL="2971800" indent="-228600" eaLnBrk="0" fontAlgn="base" hangingPunct="0">
                  <a:spcBef>
                    <a:spcPct val="0"/>
                  </a:spcBef>
                  <a:spcAft>
                    <a:spcPct val="0"/>
                  </a:spcAft>
                  <a:defRPr sz="2000" b="1">
                    <a:solidFill>
                      <a:schemeClr val="tx1"/>
                    </a:solidFill>
                    <a:latin typeface="Helvetica" panose="020B0604020202020204" pitchFamily="34" charset="0"/>
                  </a:defRPr>
                </a:lvl7pPr>
                <a:lvl8pPr marL="3429000" indent="-228600" eaLnBrk="0" fontAlgn="base" hangingPunct="0">
                  <a:spcBef>
                    <a:spcPct val="0"/>
                  </a:spcBef>
                  <a:spcAft>
                    <a:spcPct val="0"/>
                  </a:spcAft>
                  <a:defRPr sz="2000" b="1">
                    <a:solidFill>
                      <a:schemeClr val="tx1"/>
                    </a:solidFill>
                    <a:latin typeface="Helvetica" panose="020B0604020202020204" pitchFamily="34" charset="0"/>
                  </a:defRPr>
                </a:lvl8pPr>
                <a:lvl9pPr marL="3886200" indent="-228600" eaLnBrk="0" fontAlgn="base" hangingPunct="0">
                  <a:spcBef>
                    <a:spcPct val="0"/>
                  </a:spcBef>
                  <a:spcAft>
                    <a:spcPct val="0"/>
                  </a:spcAft>
                  <a:defRPr sz="2000" b="1">
                    <a:solidFill>
                      <a:schemeClr val="tx1"/>
                    </a:solidFill>
                    <a:latin typeface="Helvetica" panose="020B0604020202020204" pitchFamily="34" charset="0"/>
                  </a:defRPr>
                </a:lvl9pPr>
              </a:lstStyle>
              <a:p>
                <a:r>
                  <a:rPr lang="en-US" altLang="en-US" sz="1200">
                    <a:solidFill>
                      <a:srgbClr val="000000"/>
                    </a:solidFill>
                    <a:latin typeface="Calibri" panose="020F0502020204030204" pitchFamily="34" charset="0"/>
                  </a:rPr>
                  <a:t>Washington</a:t>
                </a:r>
              </a:p>
            </p:txBody>
          </p:sp>
          <p:sp>
            <p:nvSpPr>
              <p:cNvPr id="123917" name="TextBox 15"/>
              <p:cNvSpPr txBox="1">
                <a:spLocks noChangeArrowheads="1"/>
              </p:cNvSpPr>
              <p:nvPr/>
            </p:nvSpPr>
            <p:spPr bwMode="auto">
              <a:xfrm>
                <a:off x="1283" y="2736"/>
                <a:ext cx="41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Helvetica" panose="020B0604020202020204" pitchFamily="34" charset="0"/>
                  </a:defRPr>
                </a:lvl1pPr>
                <a:lvl2pPr marL="742950" indent="-285750">
                  <a:defRPr sz="2000" b="1">
                    <a:solidFill>
                      <a:schemeClr val="tx1"/>
                    </a:solidFill>
                    <a:latin typeface="Helvetica" panose="020B0604020202020204" pitchFamily="34" charset="0"/>
                  </a:defRPr>
                </a:lvl2pPr>
                <a:lvl3pPr marL="1143000" indent="-228600">
                  <a:defRPr sz="2000" b="1">
                    <a:solidFill>
                      <a:schemeClr val="tx1"/>
                    </a:solidFill>
                    <a:latin typeface="Helvetica" panose="020B0604020202020204" pitchFamily="34" charset="0"/>
                  </a:defRPr>
                </a:lvl3pPr>
                <a:lvl4pPr marL="1600200" indent="-228600">
                  <a:defRPr sz="2000" b="1">
                    <a:solidFill>
                      <a:schemeClr val="tx1"/>
                    </a:solidFill>
                    <a:latin typeface="Helvetica" panose="020B0604020202020204" pitchFamily="34" charset="0"/>
                  </a:defRPr>
                </a:lvl4pPr>
                <a:lvl5pPr marL="2057400" indent="-228600">
                  <a:defRPr sz="2000" b="1">
                    <a:solidFill>
                      <a:schemeClr val="tx1"/>
                    </a:solidFill>
                    <a:latin typeface="Helvetica" panose="020B0604020202020204" pitchFamily="34" charset="0"/>
                  </a:defRPr>
                </a:lvl5pPr>
                <a:lvl6pPr marL="2514600" indent="-228600" eaLnBrk="0" fontAlgn="base" hangingPunct="0">
                  <a:spcBef>
                    <a:spcPct val="0"/>
                  </a:spcBef>
                  <a:spcAft>
                    <a:spcPct val="0"/>
                  </a:spcAft>
                  <a:defRPr sz="2000" b="1">
                    <a:solidFill>
                      <a:schemeClr val="tx1"/>
                    </a:solidFill>
                    <a:latin typeface="Helvetica" panose="020B0604020202020204" pitchFamily="34" charset="0"/>
                  </a:defRPr>
                </a:lvl6pPr>
                <a:lvl7pPr marL="2971800" indent="-228600" eaLnBrk="0" fontAlgn="base" hangingPunct="0">
                  <a:spcBef>
                    <a:spcPct val="0"/>
                  </a:spcBef>
                  <a:spcAft>
                    <a:spcPct val="0"/>
                  </a:spcAft>
                  <a:defRPr sz="2000" b="1">
                    <a:solidFill>
                      <a:schemeClr val="tx1"/>
                    </a:solidFill>
                    <a:latin typeface="Helvetica" panose="020B0604020202020204" pitchFamily="34" charset="0"/>
                  </a:defRPr>
                </a:lvl7pPr>
                <a:lvl8pPr marL="3429000" indent="-228600" eaLnBrk="0" fontAlgn="base" hangingPunct="0">
                  <a:spcBef>
                    <a:spcPct val="0"/>
                  </a:spcBef>
                  <a:spcAft>
                    <a:spcPct val="0"/>
                  </a:spcAft>
                  <a:defRPr sz="2000" b="1">
                    <a:solidFill>
                      <a:schemeClr val="tx1"/>
                    </a:solidFill>
                    <a:latin typeface="Helvetica" panose="020B0604020202020204" pitchFamily="34" charset="0"/>
                  </a:defRPr>
                </a:lvl8pPr>
                <a:lvl9pPr marL="3886200" indent="-228600" eaLnBrk="0" fontAlgn="base" hangingPunct="0">
                  <a:spcBef>
                    <a:spcPct val="0"/>
                  </a:spcBef>
                  <a:spcAft>
                    <a:spcPct val="0"/>
                  </a:spcAft>
                  <a:defRPr sz="2000" b="1">
                    <a:solidFill>
                      <a:schemeClr val="tx1"/>
                    </a:solidFill>
                    <a:latin typeface="Helvetica" panose="020B0604020202020204" pitchFamily="34" charset="0"/>
                  </a:defRPr>
                </a:lvl9pPr>
              </a:lstStyle>
              <a:p>
                <a:r>
                  <a:rPr lang="en-US" altLang="en-US" sz="1200">
                    <a:solidFill>
                      <a:srgbClr val="000000"/>
                    </a:solidFill>
                    <a:latin typeface="Calibri" panose="020F0502020204030204" pitchFamily="34" charset="0"/>
                  </a:rPr>
                  <a:t>Oregon</a:t>
                </a:r>
              </a:p>
            </p:txBody>
          </p:sp>
          <p:sp>
            <p:nvSpPr>
              <p:cNvPr id="17" name="TextBox 16"/>
              <p:cNvSpPr txBox="1"/>
              <p:nvPr/>
            </p:nvSpPr>
            <p:spPr bwMode="auto">
              <a:xfrm>
                <a:off x="952" y="1008"/>
                <a:ext cx="662" cy="165"/>
              </a:xfrm>
              <a:prstGeom prst="rect">
                <a:avLst/>
              </a:prstGeom>
              <a:noFill/>
            </p:spPr>
            <p:txBody>
              <a:bodyPr wrap="none">
                <a:spAutoFit/>
              </a:bodyPr>
              <a:lstStyle/>
              <a:p>
                <a:pPr>
                  <a:defRPr/>
                </a:pPr>
                <a:r>
                  <a:rPr lang="en-US" sz="1100" dirty="0">
                    <a:solidFill>
                      <a:srgbClr val="000000"/>
                    </a:solidFill>
                    <a:latin typeface="Calibri"/>
                  </a:rPr>
                  <a:t>Columbia River</a:t>
                </a:r>
              </a:p>
            </p:txBody>
          </p:sp>
          <p:cxnSp>
            <p:nvCxnSpPr>
              <p:cNvPr id="123919" name="Straight Connector 9"/>
              <p:cNvCxnSpPr>
                <a:cxnSpLocks noChangeShapeType="1"/>
              </p:cNvCxnSpPr>
              <p:nvPr/>
            </p:nvCxnSpPr>
            <p:spPr bwMode="auto">
              <a:xfrm>
                <a:off x="820" y="2101"/>
                <a:ext cx="576" cy="576"/>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920" name="Straight Connector 13"/>
              <p:cNvCxnSpPr>
                <a:cxnSpLocks noChangeShapeType="1"/>
              </p:cNvCxnSpPr>
              <p:nvPr/>
            </p:nvCxnSpPr>
            <p:spPr bwMode="auto">
              <a:xfrm flipH="1">
                <a:off x="278" y="2016"/>
                <a:ext cx="542" cy="8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921" name="Straight Connector 17"/>
              <p:cNvCxnSpPr>
                <a:cxnSpLocks noChangeShapeType="1"/>
              </p:cNvCxnSpPr>
              <p:nvPr/>
            </p:nvCxnSpPr>
            <p:spPr bwMode="auto">
              <a:xfrm>
                <a:off x="820" y="2016"/>
                <a:ext cx="576" cy="576"/>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922" name="Straight Arrow Connector 21"/>
              <p:cNvCxnSpPr>
                <a:cxnSpLocks noChangeShapeType="1"/>
              </p:cNvCxnSpPr>
              <p:nvPr/>
            </p:nvCxnSpPr>
            <p:spPr bwMode="auto">
              <a:xfrm>
                <a:off x="278" y="2112"/>
                <a:ext cx="542" cy="0"/>
              </a:xfrm>
              <a:prstGeom prst="straightConnector1">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p:cNvSpPr txBox="1"/>
              <p:nvPr/>
            </p:nvSpPr>
            <p:spPr bwMode="auto">
              <a:xfrm>
                <a:off x="507" y="3329"/>
                <a:ext cx="559" cy="165"/>
              </a:xfrm>
              <a:prstGeom prst="rect">
                <a:avLst/>
              </a:prstGeom>
              <a:noFill/>
            </p:spPr>
            <p:txBody>
              <a:bodyPr wrap="none">
                <a:spAutoFit/>
              </a:bodyPr>
              <a:lstStyle/>
              <a:p>
                <a:pPr>
                  <a:defRPr/>
                </a:pPr>
                <a:r>
                  <a:rPr lang="en-US" sz="1100" dirty="0">
                    <a:solidFill>
                      <a:srgbClr val="000000"/>
                    </a:solidFill>
                    <a:latin typeface="Calibri"/>
                  </a:rPr>
                  <a:t>Cape Blanco</a:t>
                </a:r>
              </a:p>
            </p:txBody>
          </p:sp>
        </p:grpSp>
      </p:grpSp>
      <p:cxnSp>
        <p:nvCxnSpPr>
          <p:cNvPr id="123908" name="Straight Connector 5"/>
          <p:cNvCxnSpPr>
            <a:cxnSpLocks noChangeShapeType="1"/>
          </p:cNvCxnSpPr>
          <p:nvPr/>
        </p:nvCxnSpPr>
        <p:spPr bwMode="auto">
          <a:xfrm flipH="1">
            <a:off x="1524006" y="3352800"/>
            <a:ext cx="860425"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8864"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56621" y="4480981"/>
            <a:ext cx="2820821" cy="2165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itle 1"/>
          <p:cNvSpPr>
            <a:spLocks noGrp="1"/>
          </p:cNvSpPr>
          <p:nvPr>
            <p:ph type="title"/>
          </p:nvPr>
        </p:nvSpPr>
        <p:spPr>
          <a:xfrm>
            <a:off x="3250406" y="-138546"/>
            <a:ext cx="5484885" cy="1143000"/>
          </a:xfrm>
        </p:spPr>
        <p:txBody>
          <a:bodyPr>
            <a:noAutofit/>
          </a:bodyPr>
          <a:lstStyle/>
          <a:p>
            <a:pPr eaLnBrk="1" hangingPunct="1"/>
            <a:r>
              <a:rPr lang="en-US" altLang="en-US" sz="3600" b="1" dirty="0">
                <a:solidFill>
                  <a:schemeClr val="accent1"/>
                </a:solidFill>
              </a:rPr>
              <a:t>Newport Hydrographic Line</a:t>
            </a:r>
          </a:p>
        </p:txBody>
      </p:sp>
      <p:sp>
        <p:nvSpPr>
          <p:cNvPr id="21" name="Content Placeholder 3"/>
          <p:cNvSpPr>
            <a:spLocks noGrp="1"/>
          </p:cNvSpPr>
          <p:nvPr>
            <p:ph sz="half" idx="2"/>
          </p:nvPr>
        </p:nvSpPr>
        <p:spPr>
          <a:xfrm>
            <a:off x="3642662" y="737171"/>
            <a:ext cx="4700372" cy="1525836"/>
          </a:xfrm>
          <a:solidFill>
            <a:schemeClr val="accent1">
              <a:lumMod val="20000"/>
              <a:lumOff val="80000"/>
            </a:schemeClr>
          </a:solidFill>
        </p:spPr>
        <p:txBody>
          <a:bodyPr>
            <a:noAutofit/>
          </a:bodyPr>
          <a:lstStyle/>
          <a:p>
            <a:pPr eaLnBrk="1" hangingPunct="1">
              <a:buFont typeface="Arial" charset="0"/>
              <a:buChar char="•"/>
              <a:defRPr/>
            </a:pPr>
            <a:r>
              <a:rPr lang="en-US" sz="1600" dirty="0"/>
              <a:t>Sampled biweekly for 20+ years (</a:t>
            </a:r>
            <a:r>
              <a:rPr lang="en-US" sz="1600" b="1" dirty="0"/>
              <a:t>1996 – present</a:t>
            </a:r>
            <a:r>
              <a:rPr lang="en-US" sz="1600" dirty="0"/>
              <a:t>)</a:t>
            </a:r>
          </a:p>
          <a:p>
            <a:pPr lvl="1" eaLnBrk="1" hangingPunct="1">
              <a:buFont typeface="Arial" charset="0"/>
              <a:buChar char="–"/>
              <a:defRPr/>
            </a:pPr>
            <a:r>
              <a:rPr lang="en-US" sz="1600" dirty="0"/>
              <a:t>7 stations</a:t>
            </a:r>
          </a:p>
          <a:p>
            <a:pPr lvl="1" eaLnBrk="1" hangingPunct="1">
              <a:buFont typeface="Arial" charset="0"/>
              <a:buChar char="–"/>
              <a:defRPr/>
            </a:pPr>
            <a:r>
              <a:rPr lang="en-US" sz="1600" dirty="0"/>
              <a:t>1 – 25 nm,  seasonally out to 200 nm</a:t>
            </a:r>
          </a:p>
          <a:p>
            <a:pPr>
              <a:buFont typeface="Arial" charset="0"/>
              <a:buChar char="•"/>
              <a:defRPr/>
            </a:pPr>
            <a:r>
              <a:rPr lang="en-US" sz="1600" dirty="0"/>
              <a:t>CTD, nutrients, </a:t>
            </a:r>
            <a:r>
              <a:rPr lang="en-US" sz="1600" dirty="0" err="1"/>
              <a:t>chl</a:t>
            </a:r>
            <a:r>
              <a:rPr lang="en-US" sz="1600" dirty="0"/>
              <a:t>-</a:t>
            </a:r>
            <a:r>
              <a:rPr lang="en-US" sz="1600" i="1" dirty="0"/>
              <a:t>a</a:t>
            </a:r>
            <a:r>
              <a:rPr lang="en-US" sz="1600" dirty="0"/>
              <a:t>, phytoplankton and HABs, zooplankton, ichthyoplankton </a:t>
            </a:r>
            <a:endParaRPr lang="en-US" sz="1600" b="1" dirty="0"/>
          </a:p>
          <a:p>
            <a:pPr marL="0" indent="0" eaLnBrk="1" hangingPunct="1">
              <a:buFontTx/>
              <a:buNone/>
              <a:defRPr/>
            </a:pPr>
            <a:endParaRPr lang="en-US" sz="1600" b="1" dirty="0"/>
          </a:p>
          <a:p>
            <a:pPr marL="457200" lvl="1" indent="0" eaLnBrk="1" hangingPunct="1">
              <a:buFontTx/>
              <a:buNone/>
              <a:defRPr/>
            </a:pPr>
            <a:endParaRPr lang="en-US" sz="1600" b="1" dirty="0"/>
          </a:p>
        </p:txBody>
      </p:sp>
      <p:pic>
        <p:nvPicPr>
          <p:cNvPr id="22" name="Picture 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36011" y="2369126"/>
            <a:ext cx="1215744" cy="162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50406" y="4122275"/>
            <a:ext cx="1823576" cy="243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Z:\zooplank\Pictures\Elakha_WTP_NatGeo\IMG_1151.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340513" y="4163166"/>
            <a:ext cx="1670824" cy="2506236"/>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5213421" y="2445327"/>
            <a:ext cx="2621324" cy="2024815"/>
            <a:chOff x="3200399" y="4315839"/>
            <a:chExt cx="3140949" cy="2355712"/>
          </a:xfrm>
        </p:grpSpPr>
        <p:pic>
          <p:nvPicPr>
            <p:cNvPr id="26" name="Picture 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200399" y="4315839"/>
              <a:ext cx="3140949" cy="2355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035391" y="4315839"/>
              <a:ext cx="1305957" cy="2355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Picture 7" descr="HBcalanus1"/>
          <p:cNvPicPr>
            <a:picLocks noGrp="1" noChangeAspect="1" noChangeArrowheads="1"/>
          </p:cNvPicPr>
          <p:nvPr>
            <p:ph sz="half" idx="2"/>
          </p:nvPr>
        </p:nvPicPr>
        <p:blipFill>
          <a:blip r:embed="rId9" cstate="screen">
            <a:extLst>
              <a:ext uri="{28A0092B-C50C-407E-A947-70E740481C1C}">
                <a14:useLocalDpi xmlns:a14="http://schemas.microsoft.com/office/drawing/2010/main"/>
              </a:ext>
            </a:extLst>
          </a:blip>
          <a:srcRect/>
          <a:stretch>
            <a:fillRect/>
          </a:stretch>
        </p:blipFill>
        <p:spPr>
          <a:xfrm>
            <a:off x="7134141" y="2523420"/>
            <a:ext cx="1504168" cy="1104624"/>
          </a:xfrm>
        </p:spPr>
      </p:pic>
      <p:pic>
        <p:nvPicPr>
          <p:cNvPr id="27" name="Picture 26"/>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122570" y="3793210"/>
            <a:ext cx="1756862" cy="1523586"/>
          </a:xfrm>
          <a:prstGeom prst="rect">
            <a:avLst/>
          </a:prstGeom>
        </p:spPr>
      </p:pic>
      <p:pic>
        <p:nvPicPr>
          <p:cNvPr id="2" name="Picture 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113778" y="5481962"/>
            <a:ext cx="2010859" cy="1341241"/>
          </a:xfrm>
          <a:prstGeom prst="rect">
            <a:avLst/>
          </a:prstGeom>
        </p:spPr>
      </p:pic>
    </p:spTree>
    <p:extLst>
      <p:ext uri="{BB962C8B-B14F-4D97-AF65-F5344CB8AC3E}">
        <p14:creationId xmlns:p14="http://schemas.microsoft.com/office/powerpoint/2010/main" val="3858057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378768" y="1183654"/>
            <a:ext cx="3830884" cy="923330"/>
          </a:xfrm>
          <a:prstGeom prst="roundRect">
            <a:avLst>
              <a:gd name="adj" fmla="val 4952"/>
            </a:avLst>
          </a:prstGeom>
          <a:solidFill>
            <a:schemeClr val="bg1"/>
          </a:solidFill>
          <a:ln w="31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2179320" cy="6858000"/>
          </a:xfrm>
          <a:prstGeom prst="rect">
            <a:avLst/>
          </a:prstGeom>
          <a:ln>
            <a:noFill/>
          </a:ln>
          <a:effectLst/>
        </p:spPr>
      </p:pic>
      <p:sp>
        <p:nvSpPr>
          <p:cNvPr id="4" name="TextBox 3"/>
          <p:cNvSpPr txBox="1"/>
          <p:nvPr/>
        </p:nvSpPr>
        <p:spPr>
          <a:xfrm>
            <a:off x="2479965" y="55196"/>
            <a:ext cx="5724264" cy="1077218"/>
          </a:xfrm>
          <a:prstGeom prst="rect">
            <a:avLst/>
          </a:prstGeom>
          <a:noFill/>
        </p:spPr>
        <p:txBody>
          <a:bodyPr wrap="square" rtlCol="0">
            <a:spAutoFit/>
          </a:bodyPr>
          <a:lstStyle/>
          <a:p>
            <a:pPr algn="ctr"/>
            <a:r>
              <a:rPr lang="en-US" sz="3200" b="1" dirty="0">
                <a:solidFill>
                  <a:schemeClr val="accent1"/>
                </a:solidFill>
              </a:rPr>
              <a:t>Juvenile Salmon and Ocean Ecosystem Survey (JSOES)</a:t>
            </a:r>
          </a:p>
        </p:txBody>
      </p:sp>
      <p:sp>
        <p:nvSpPr>
          <p:cNvPr id="6" name="TextBox 5"/>
          <p:cNvSpPr txBox="1"/>
          <p:nvPr/>
        </p:nvSpPr>
        <p:spPr>
          <a:xfrm>
            <a:off x="451646" y="6537959"/>
            <a:ext cx="1710725" cy="261610"/>
          </a:xfrm>
          <a:prstGeom prst="rect">
            <a:avLst/>
          </a:prstGeom>
          <a:noFill/>
        </p:spPr>
        <p:txBody>
          <a:bodyPr wrap="none" rtlCol="0">
            <a:spAutoFit/>
          </a:bodyPr>
          <a:lstStyle/>
          <a:p>
            <a:r>
              <a:rPr lang="en-US" sz="1100" dirty="0">
                <a:solidFill>
                  <a:schemeClr val="bg1"/>
                </a:solidFill>
              </a:rPr>
              <a:t>Photo credit: Pacific Drone</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0203" y="2874818"/>
            <a:ext cx="2849395" cy="3793946"/>
          </a:xfrm>
          <a:prstGeom prst="rect">
            <a:avLst/>
          </a:prstGeom>
        </p:spPr>
      </p:pic>
      <p:pic>
        <p:nvPicPr>
          <p:cNvPr id="3074" name="Picture 2" descr="K:\bpa\2006 pictures\June2006\IMG_1799.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960419" y="5215105"/>
            <a:ext cx="2723109" cy="15844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54854" y="2278555"/>
            <a:ext cx="3543182" cy="26573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descr="K:\bpa\2012 Pictures\Sept 2012 FROSTI\DSCN3315.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4016185" y="4859584"/>
            <a:ext cx="3090178" cy="11477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0" name="Rectangle 127"/>
          <p:cNvSpPr>
            <a:spLocks noChangeArrowheads="1"/>
          </p:cNvSpPr>
          <p:nvPr/>
        </p:nvSpPr>
        <p:spPr bwMode="auto">
          <a:xfrm>
            <a:off x="3448748" y="1183654"/>
            <a:ext cx="381762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anose="020B0604020202020204" pitchFamily="34" charset="0"/>
              <a:buChar char="•"/>
            </a:pPr>
            <a:r>
              <a:rPr lang="en-US" dirty="0">
                <a:latin typeface="+mj-lt"/>
              </a:rPr>
              <a:t>May (2006 – 2012, 2015 - present)</a:t>
            </a:r>
          </a:p>
          <a:p>
            <a:pPr marL="342900" indent="-342900">
              <a:buFont typeface="Arial" panose="020B0604020202020204" pitchFamily="34" charset="0"/>
              <a:buChar char="•"/>
            </a:pPr>
            <a:r>
              <a:rPr lang="en-US" dirty="0">
                <a:latin typeface="+mj-lt"/>
              </a:rPr>
              <a:t>June (1998 – present)</a:t>
            </a:r>
          </a:p>
          <a:p>
            <a:pPr marL="342900" indent="-342900">
              <a:buFont typeface="Arial" panose="020B0604020202020204" pitchFamily="34" charset="0"/>
              <a:buChar char="•"/>
            </a:pPr>
            <a:r>
              <a:rPr lang="en-US" dirty="0">
                <a:latin typeface="+mj-lt"/>
              </a:rPr>
              <a:t>September (1998 – 2012, 2015)</a:t>
            </a:r>
          </a:p>
        </p:txBody>
      </p:sp>
      <p:pic>
        <p:nvPicPr>
          <p:cNvPr id="9" name="Picture 8"/>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a:ext>
            </a:extLst>
          </a:blip>
          <a:srcRect/>
          <a:stretch/>
        </p:blipFill>
        <p:spPr>
          <a:xfrm>
            <a:off x="7265068" y="1924646"/>
            <a:ext cx="1517074" cy="10390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81643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21604" y="1669105"/>
            <a:ext cx="3713558" cy="2616717"/>
          </a:xfrm>
          <a:prstGeom prst="rect">
            <a:avLst/>
          </a:prstGeom>
          <a:solidFill>
            <a:schemeClr val="accent1">
              <a:lumMod val="20000"/>
              <a:lumOff val="80000"/>
            </a:schemeClr>
          </a:solidFill>
        </p:spPr>
        <p:txBody>
          <a:bodyPr wrap="square" lIns="76810" tIns="38405" rIns="76810" bIns="38405" rtlCol="0">
            <a:spAutoFit/>
          </a:bodyPr>
          <a:lstStyle/>
          <a:p>
            <a:pPr defTabSz="384048"/>
            <a:r>
              <a:rPr lang="en-US" sz="1700" b="1" dirty="0">
                <a:solidFill>
                  <a:srgbClr val="0070C0"/>
                </a:solidFill>
                <a:effectLst>
                  <a:outerShdw blurRad="50800" dist="38100" dir="8100000" algn="tr" rotWithShape="0">
                    <a:prstClr val="black">
                      <a:alpha val="40000"/>
                    </a:prstClr>
                  </a:outerShdw>
                </a:effectLst>
                <a:latin typeface="Calibri"/>
              </a:rPr>
              <a:t>Objective: </a:t>
            </a:r>
            <a:r>
              <a:rPr lang="en-US" sz="1700" dirty="0">
                <a:solidFill>
                  <a:prstClr val="black"/>
                </a:solidFill>
                <a:effectLst>
                  <a:outerShdw blurRad="50800" dist="38100" dir="8100000" algn="tr" rotWithShape="0">
                    <a:prstClr val="black">
                      <a:alpha val="40000"/>
                    </a:prstClr>
                  </a:outerShdw>
                </a:effectLst>
                <a:latin typeface="Calibri"/>
              </a:rPr>
              <a:t>Examine abundance and distribution patterns of age-0 fish including rockfish, hake, and flatfishes in relation to ocean conditions</a:t>
            </a:r>
          </a:p>
          <a:p>
            <a:pPr defTabSz="384048"/>
            <a:endParaRPr lang="en-US" sz="1700" dirty="0">
              <a:solidFill>
                <a:prstClr val="black"/>
              </a:solidFill>
              <a:effectLst>
                <a:outerShdw blurRad="50800" dist="38100" dir="8100000" algn="tr" rotWithShape="0">
                  <a:prstClr val="black">
                    <a:alpha val="40000"/>
                  </a:prstClr>
                </a:outerShdw>
              </a:effectLst>
              <a:latin typeface="Calibri"/>
            </a:endParaRPr>
          </a:p>
          <a:p>
            <a:pPr defTabSz="384048"/>
            <a:r>
              <a:rPr lang="en-US" sz="1700" b="1" dirty="0">
                <a:solidFill>
                  <a:srgbClr val="0070C0"/>
                </a:solidFill>
                <a:effectLst>
                  <a:outerShdw blurRad="50800" dist="38100" dir="8100000" algn="tr" rotWithShape="0">
                    <a:prstClr val="black">
                      <a:alpha val="40000"/>
                    </a:prstClr>
                  </a:outerShdw>
                </a:effectLst>
                <a:latin typeface="Calibri"/>
              </a:rPr>
              <a:t>Sampling:</a:t>
            </a:r>
            <a:r>
              <a:rPr lang="en-US" sz="1700" b="1" dirty="0">
                <a:effectLst>
                  <a:outerShdw blurRad="50800" dist="38100" dir="8100000" algn="tr" rotWithShape="0">
                    <a:prstClr val="black">
                      <a:alpha val="40000"/>
                    </a:prstClr>
                  </a:outerShdw>
                </a:effectLst>
                <a:latin typeface="Calibri"/>
              </a:rPr>
              <a:t> </a:t>
            </a:r>
            <a:r>
              <a:rPr lang="en-US" sz="1700" dirty="0">
                <a:effectLst>
                  <a:outerShdw blurRad="50800" dist="38100" dir="8100000" algn="tr" rotWithShape="0">
                    <a:prstClr val="black">
                      <a:alpha val="40000"/>
                    </a:prstClr>
                  </a:outerShdw>
                </a:effectLst>
                <a:latin typeface="Calibri"/>
              </a:rPr>
              <a:t>May-June (2011, 2013-2019); night trawls at 30 m depth, plankton, CTD, acoustic, seabird and mammal surveys</a:t>
            </a:r>
          </a:p>
          <a:p>
            <a:pPr defTabSz="384048"/>
            <a:endParaRPr lang="en-US" sz="1200" b="1" dirty="0">
              <a:effectLst>
                <a:outerShdw blurRad="50800" dist="38100" dir="8100000" algn="tr" rotWithShape="0">
                  <a:prstClr val="black">
                    <a:alpha val="40000"/>
                  </a:prstClr>
                </a:outerShdw>
              </a:effectLst>
              <a:latin typeface="Calibri"/>
            </a:endParaRPr>
          </a:p>
        </p:txBody>
      </p:sp>
      <p:pic>
        <p:nvPicPr>
          <p:cNvPr id="10" name="Picture 9"/>
          <p:cNvPicPr>
            <a:picLocks noChangeAspect="1"/>
          </p:cNvPicPr>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4305675" y="1941109"/>
            <a:ext cx="2236842" cy="2236842"/>
          </a:xfrm>
          <a:prstGeom prst="rect">
            <a:avLst/>
          </a:prstGeom>
          <a:effectLst>
            <a:softEdge rad="127000"/>
          </a:effectLst>
        </p:spPr>
      </p:pic>
      <p:pic>
        <p:nvPicPr>
          <p:cNvPr id="16" name="Picture 2" descr="E:\shimada photos\13501701_10209731534547996_6705157188908961305_n.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230335" y="4555621"/>
            <a:ext cx="2312182" cy="1872888"/>
          </a:xfrm>
          <a:prstGeom prst="rect">
            <a:avLst/>
          </a:prstGeom>
          <a:noFill/>
          <a:ln>
            <a:solidFill>
              <a:schemeClr val="bg1">
                <a:lumMod val="85000"/>
              </a:schemeClr>
            </a:solidFill>
          </a:ln>
          <a:effectLst>
            <a:softEdge rad="127000"/>
          </a:effectLst>
          <a:extLst>
            <a:ext uri="{909E8E84-426E-40DD-AFC4-6F175D3DCCD1}">
              <a14:hiddenFill xmlns:a14="http://schemas.microsoft.com/office/drawing/2010/main">
                <a:solidFill>
                  <a:srgbClr val="FFFFFF"/>
                </a:solidFill>
              </a14:hiddenFill>
            </a:ext>
          </a:extLst>
        </p:spPr>
      </p:pic>
      <p:pic>
        <p:nvPicPr>
          <p:cNvPr id="18" name="Content Placeholder 5"/>
          <p:cNvPicPr>
            <a:picLocks noGrp="1" noChangeAspect="1"/>
          </p:cNvPicPr>
          <p:nvPr>
            <p:ph sz="half" idx="1"/>
          </p:nvPr>
        </p:nvPicPr>
        <p:blipFill>
          <a:blip r:embed="rId5" cstate="screen">
            <a:extLst>
              <a:ext uri="{28A0092B-C50C-407E-A947-70E740481C1C}">
                <a14:useLocalDpi xmlns:a14="http://schemas.microsoft.com/office/drawing/2010/main"/>
              </a:ext>
            </a:extLst>
          </a:blip>
          <a:stretch>
            <a:fillRect/>
          </a:stretch>
        </p:blipFill>
        <p:spPr>
          <a:xfrm>
            <a:off x="6734200" y="1295401"/>
            <a:ext cx="2353489" cy="5372093"/>
          </a:xfrm>
          <a:prstGeom prst="rect">
            <a:avLst/>
          </a:prstGeom>
        </p:spPr>
      </p:pic>
      <p:pic>
        <p:nvPicPr>
          <p:cNvPr id="17" name="Picture 16"/>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608019" y="4689765"/>
            <a:ext cx="3140728" cy="1390598"/>
          </a:xfrm>
          <a:prstGeom prst="rect">
            <a:avLst/>
          </a:prstGeom>
          <a:effectLst>
            <a:softEdge rad="63500"/>
          </a:effectLst>
        </p:spPr>
      </p:pic>
      <p:sp>
        <p:nvSpPr>
          <p:cNvPr id="9" name="TextBox 8"/>
          <p:cNvSpPr txBox="1"/>
          <p:nvPr/>
        </p:nvSpPr>
        <p:spPr>
          <a:xfrm>
            <a:off x="1305274" y="156831"/>
            <a:ext cx="6605670" cy="1323439"/>
          </a:xfrm>
          <a:prstGeom prst="rect">
            <a:avLst/>
          </a:prstGeom>
          <a:noFill/>
        </p:spPr>
        <p:txBody>
          <a:bodyPr wrap="square" rtlCol="0">
            <a:spAutoFit/>
          </a:bodyPr>
          <a:lstStyle/>
          <a:p>
            <a:pPr algn="ctr"/>
            <a:r>
              <a:rPr lang="en-US" sz="4000" b="1" dirty="0">
                <a:solidFill>
                  <a:schemeClr val="accent1"/>
                </a:solidFill>
              </a:rPr>
              <a:t>Pre-recruit ecosystem assessment survey</a:t>
            </a:r>
          </a:p>
        </p:txBody>
      </p:sp>
    </p:spTree>
    <p:extLst>
      <p:ext uri="{BB962C8B-B14F-4D97-AF65-F5344CB8AC3E}">
        <p14:creationId xmlns:p14="http://schemas.microsoft.com/office/powerpoint/2010/main" val="2687746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74253" y="298562"/>
            <a:ext cx="5410835" cy="4848225"/>
          </a:xfrm>
          <a:prstGeom prst="rect">
            <a:avLst/>
          </a:prstGeom>
          <a:noFill/>
        </p:spPr>
      </p:pic>
      <p:pic>
        <p:nvPicPr>
          <p:cNvPr id="4" name="Picture 3" descr="K:\bpa\2012 Pictures\Sept 2012 FROSTI\DSCN3315.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350434" y="5328998"/>
            <a:ext cx="3534654" cy="13128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97224" y="5328998"/>
            <a:ext cx="4972422" cy="707886"/>
          </a:xfrm>
          <a:prstGeom prst="rect">
            <a:avLst/>
          </a:prstGeom>
          <a:noFill/>
        </p:spPr>
        <p:txBody>
          <a:bodyPr wrap="square" rtlCol="0">
            <a:spAutoFit/>
          </a:bodyPr>
          <a:lstStyle/>
          <a:p>
            <a:pPr algn="ctr"/>
            <a:r>
              <a:rPr lang="en-US" sz="2000" u="sng" dirty="0"/>
              <a:t>Juvenile Salmon and Ocean Ecosystem Survey </a:t>
            </a:r>
            <a:r>
              <a:rPr lang="en-US" sz="2000" dirty="0">
                <a:solidFill>
                  <a:schemeClr val="accent5"/>
                </a:solidFill>
              </a:rPr>
              <a:t>Results from June surveys 1998-2019</a:t>
            </a:r>
          </a:p>
        </p:txBody>
      </p:sp>
      <p:sp>
        <p:nvSpPr>
          <p:cNvPr id="7" name="TextBox 6"/>
          <p:cNvSpPr txBox="1"/>
          <p:nvPr/>
        </p:nvSpPr>
        <p:spPr>
          <a:xfrm>
            <a:off x="0" y="1691622"/>
            <a:ext cx="3379003" cy="1569660"/>
          </a:xfrm>
          <a:prstGeom prst="rect">
            <a:avLst/>
          </a:prstGeom>
          <a:noFill/>
        </p:spPr>
        <p:txBody>
          <a:bodyPr wrap="square" rtlCol="0">
            <a:spAutoFit/>
          </a:bodyPr>
          <a:lstStyle/>
          <a:p>
            <a:pPr algn="ctr"/>
            <a:r>
              <a:rPr lang="en-US" sz="3200" dirty="0">
                <a:solidFill>
                  <a:schemeClr val="accent1"/>
                </a:solidFill>
              </a:rPr>
              <a:t>Chinook and Coho CPUE was about average in 2019</a:t>
            </a:r>
          </a:p>
        </p:txBody>
      </p:sp>
    </p:spTree>
    <p:extLst>
      <p:ext uri="{BB962C8B-B14F-4D97-AF65-F5344CB8AC3E}">
        <p14:creationId xmlns:p14="http://schemas.microsoft.com/office/powerpoint/2010/main" val="22682861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964072" y="324385"/>
            <a:ext cx="2986603" cy="954107"/>
          </a:xfrm>
          <a:prstGeom prst="roundRect">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2199" t="1362" r="13298" b="3435"/>
          <a:stretch/>
        </p:blipFill>
        <p:spPr>
          <a:xfrm>
            <a:off x="704850" y="1371599"/>
            <a:ext cx="6381750" cy="4810125"/>
          </a:xfrm>
          <a:prstGeom prst="rect">
            <a:avLst/>
          </a:prstGeom>
        </p:spPr>
      </p:pic>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43775" y="2031207"/>
            <a:ext cx="1494799" cy="3248896"/>
          </a:xfrm>
          <a:prstGeom prst="rect">
            <a:avLst/>
          </a:prstGeom>
        </p:spPr>
      </p:pic>
      <p:sp>
        <p:nvSpPr>
          <p:cNvPr id="4" name="TextBox 3"/>
          <p:cNvSpPr txBox="1"/>
          <p:nvPr/>
        </p:nvSpPr>
        <p:spPr>
          <a:xfrm>
            <a:off x="781050" y="5905499"/>
            <a:ext cx="6167073" cy="369332"/>
          </a:xfrm>
          <a:prstGeom prst="rect">
            <a:avLst/>
          </a:prstGeom>
          <a:solidFill>
            <a:schemeClr val="bg1"/>
          </a:solidFill>
        </p:spPr>
        <p:txBody>
          <a:bodyPr wrap="none" rtlCol="0">
            <a:spAutoFit/>
          </a:bodyPr>
          <a:lstStyle/>
          <a:p>
            <a:r>
              <a:rPr lang="en-US" dirty="0"/>
              <a:t>1998            2002            2006            2010            2014            2018</a:t>
            </a:r>
          </a:p>
        </p:txBody>
      </p:sp>
      <p:sp>
        <p:nvSpPr>
          <p:cNvPr id="5" name="TextBox 4"/>
          <p:cNvSpPr txBox="1"/>
          <p:nvPr/>
        </p:nvSpPr>
        <p:spPr>
          <a:xfrm>
            <a:off x="6028400" y="324385"/>
            <a:ext cx="2922275" cy="954107"/>
          </a:xfrm>
          <a:prstGeom prst="rect">
            <a:avLst/>
          </a:prstGeom>
          <a:noFill/>
        </p:spPr>
        <p:txBody>
          <a:bodyPr wrap="none" rtlCol="0">
            <a:spAutoFit/>
          </a:bodyPr>
          <a:lstStyle/>
          <a:p>
            <a:r>
              <a:rPr lang="en-US" sz="2800" dirty="0"/>
              <a:t>Snake Spring:  19%</a:t>
            </a:r>
          </a:p>
          <a:p>
            <a:r>
              <a:rPr lang="en-US" sz="2800" dirty="0"/>
              <a:t>Snake Fall:         8%</a:t>
            </a:r>
          </a:p>
        </p:txBody>
      </p:sp>
      <p:sp>
        <p:nvSpPr>
          <p:cNvPr id="6" name="TextBox 5"/>
          <p:cNvSpPr txBox="1"/>
          <p:nvPr/>
        </p:nvSpPr>
        <p:spPr>
          <a:xfrm>
            <a:off x="323850" y="447675"/>
            <a:ext cx="5314596" cy="646331"/>
          </a:xfrm>
          <a:prstGeom prst="rect">
            <a:avLst/>
          </a:prstGeom>
          <a:noFill/>
        </p:spPr>
        <p:txBody>
          <a:bodyPr wrap="none" rtlCol="0">
            <a:spAutoFit/>
          </a:bodyPr>
          <a:lstStyle/>
          <a:p>
            <a:r>
              <a:rPr lang="en-US" sz="3600" u="sng" dirty="0">
                <a:solidFill>
                  <a:schemeClr val="accent1"/>
                </a:solidFill>
              </a:rPr>
              <a:t>Chinook Stock Composition</a:t>
            </a:r>
          </a:p>
        </p:txBody>
      </p:sp>
      <p:sp>
        <p:nvSpPr>
          <p:cNvPr id="8" name="Rounded Rectangle 7"/>
          <p:cNvSpPr/>
          <p:nvPr/>
        </p:nvSpPr>
        <p:spPr>
          <a:xfrm>
            <a:off x="7343775" y="3459706"/>
            <a:ext cx="1281610" cy="573207"/>
          </a:xfrm>
          <a:prstGeom prst="roundRect">
            <a:avLst>
              <a:gd name="adj" fmla="val 9524"/>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33341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97386" y="74631"/>
            <a:ext cx="8541384" cy="3297936"/>
            <a:chOff x="208610" y="3216605"/>
            <a:chExt cx="8541384" cy="3297936"/>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8610" y="3216605"/>
              <a:ext cx="6487889" cy="3297936"/>
            </a:xfrm>
            <a:prstGeom prst="rect">
              <a:avLst/>
            </a:prstGeom>
          </p:spPr>
        </p:pic>
        <p:pic>
          <p:nvPicPr>
            <p:cNvPr id="4" name="Picture 3" descr="C:\Users\cheryl.morgan\Downloads\pompano.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949087" y="4014902"/>
              <a:ext cx="1800907" cy="180921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829084" y="3645569"/>
              <a:ext cx="1920910" cy="369332"/>
            </a:xfrm>
            <a:prstGeom prst="rect">
              <a:avLst/>
            </a:prstGeom>
            <a:noFill/>
          </p:spPr>
          <p:txBody>
            <a:bodyPr wrap="none" rtlCol="0">
              <a:spAutoFit/>
            </a:bodyPr>
            <a:lstStyle/>
            <a:p>
              <a:r>
                <a:rPr lang="en-US" i="1" dirty="0" err="1"/>
                <a:t>Peprilus</a:t>
              </a:r>
              <a:r>
                <a:rPr lang="en-US" i="1" dirty="0"/>
                <a:t> </a:t>
              </a:r>
              <a:r>
                <a:rPr lang="en-US" i="1" dirty="0" err="1"/>
                <a:t>simillimus</a:t>
              </a:r>
              <a:endParaRPr lang="en-US" i="1" dirty="0"/>
            </a:p>
          </p:txBody>
        </p:sp>
      </p:grpSp>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2474" y="3385510"/>
            <a:ext cx="6487889" cy="3297936"/>
          </a:xfrm>
          <a:prstGeom prst="rect">
            <a:avLst/>
          </a:prstGeom>
        </p:spPr>
      </p:pic>
      <p:sp>
        <p:nvSpPr>
          <p:cNvPr id="11" name="TextBox 10"/>
          <p:cNvSpPr txBox="1"/>
          <p:nvPr/>
        </p:nvSpPr>
        <p:spPr>
          <a:xfrm>
            <a:off x="6739781" y="3555897"/>
            <a:ext cx="2346733" cy="369332"/>
          </a:xfrm>
          <a:prstGeom prst="rect">
            <a:avLst/>
          </a:prstGeom>
          <a:noFill/>
        </p:spPr>
        <p:txBody>
          <a:bodyPr wrap="none" rtlCol="0">
            <a:spAutoFit/>
          </a:bodyPr>
          <a:lstStyle/>
          <a:p>
            <a:r>
              <a:rPr lang="en-US" i="1" dirty="0" err="1"/>
              <a:t>Trachurus</a:t>
            </a:r>
            <a:r>
              <a:rPr lang="en-US" i="1" dirty="0"/>
              <a:t> </a:t>
            </a:r>
            <a:r>
              <a:rPr lang="en-US" i="1" dirty="0" err="1"/>
              <a:t>symmetricus</a:t>
            </a:r>
            <a:endParaRPr lang="en-US" i="1" dirty="0"/>
          </a:p>
        </p:txBody>
      </p:sp>
      <p:pic>
        <p:nvPicPr>
          <p:cNvPr id="12" name="Picture 3" descr="C:\Users\cheryl.morgan\Downloads\Jack_Mackerel.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881607" y="4234378"/>
            <a:ext cx="1861881"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7783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8579" y="353777"/>
            <a:ext cx="6396209" cy="3291840"/>
          </a:xfrm>
          <a:prstGeom prst="rect">
            <a:avLst/>
          </a:prstGeom>
        </p:spPr>
      </p:pic>
      <p:grpSp>
        <p:nvGrpSpPr>
          <p:cNvPr id="8" name="Group 7"/>
          <p:cNvGrpSpPr/>
          <p:nvPr/>
        </p:nvGrpSpPr>
        <p:grpSpPr>
          <a:xfrm>
            <a:off x="436780" y="3447462"/>
            <a:ext cx="8549326" cy="3102864"/>
            <a:chOff x="401269" y="331401"/>
            <a:chExt cx="8549326" cy="3102864"/>
          </a:xfrm>
        </p:grpSpPr>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1269" y="331401"/>
              <a:ext cx="6319809" cy="3102864"/>
            </a:xfrm>
            <a:prstGeom prst="rect">
              <a:avLst/>
            </a:prstGeom>
          </p:spPr>
        </p:pic>
        <p:sp>
          <p:nvSpPr>
            <p:cNvPr id="10" name="TextBox 9"/>
            <p:cNvSpPr txBox="1"/>
            <p:nvPr/>
          </p:nvSpPr>
          <p:spPr>
            <a:xfrm>
              <a:off x="6603478" y="727711"/>
              <a:ext cx="2347117" cy="646331"/>
            </a:xfrm>
            <a:prstGeom prst="rect">
              <a:avLst/>
            </a:prstGeom>
            <a:noFill/>
          </p:spPr>
          <p:txBody>
            <a:bodyPr wrap="none" rtlCol="0">
              <a:spAutoFit/>
            </a:bodyPr>
            <a:lstStyle/>
            <a:p>
              <a:r>
                <a:rPr lang="en-US" i="1" dirty="0" err="1"/>
                <a:t>Doryteuthis</a:t>
              </a:r>
              <a:r>
                <a:rPr lang="en-US" i="1" dirty="0"/>
                <a:t> </a:t>
              </a:r>
              <a:r>
                <a:rPr lang="en-US" i="1" dirty="0" err="1"/>
                <a:t>opalescens</a:t>
              </a:r>
              <a:endParaRPr lang="en-US" dirty="0"/>
            </a:p>
            <a:p>
              <a:endParaRPr lang="en-US" dirty="0"/>
            </a:p>
          </p:txBody>
        </p:sp>
        <p:pic>
          <p:nvPicPr>
            <p:cNvPr id="11" name="Picture 2" descr="Z:\bpa\2015 pictures\May 2015 Cruise Photos\All 052515\P106046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634036" y="1139056"/>
              <a:ext cx="2286000" cy="171450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p:cNvSpPr txBox="1"/>
          <p:nvPr/>
        </p:nvSpPr>
        <p:spPr>
          <a:xfrm>
            <a:off x="6755496" y="747795"/>
            <a:ext cx="2170659" cy="646331"/>
          </a:xfrm>
          <a:prstGeom prst="rect">
            <a:avLst/>
          </a:prstGeom>
          <a:noFill/>
        </p:spPr>
        <p:txBody>
          <a:bodyPr wrap="none" rtlCol="0">
            <a:spAutoFit/>
          </a:bodyPr>
          <a:lstStyle/>
          <a:p>
            <a:r>
              <a:rPr lang="en-US" i="1" dirty="0" err="1"/>
              <a:t>Chrysaora</a:t>
            </a:r>
            <a:r>
              <a:rPr lang="en-US" i="1" dirty="0"/>
              <a:t> </a:t>
            </a:r>
            <a:r>
              <a:rPr lang="en-US" i="1" dirty="0" err="1"/>
              <a:t>fuscescens</a:t>
            </a:r>
            <a:endParaRPr lang="en-US" dirty="0"/>
          </a:p>
          <a:p>
            <a:endParaRPr lang="en-US" dirty="0"/>
          </a:p>
        </p:txBody>
      </p:sp>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86183" y="1141812"/>
            <a:ext cx="2299923" cy="1724942"/>
          </a:xfrm>
          <a:prstGeom prst="rect">
            <a:avLst/>
          </a:prstGeom>
        </p:spPr>
      </p:pic>
    </p:spTree>
    <p:extLst>
      <p:ext uri="{BB962C8B-B14F-4D97-AF65-F5344CB8AC3E}">
        <p14:creationId xmlns:p14="http://schemas.microsoft.com/office/powerpoint/2010/main" val="22991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7239" y="1676400"/>
            <a:ext cx="7621335" cy="4219575"/>
          </a:xfrm>
          <a:prstGeom prst="rect">
            <a:avLst/>
          </a:prstGeom>
        </p:spPr>
      </p:pic>
      <p:sp>
        <p:nvSpPr>
          <p:cNvPr id="3" name="TextBox 2"/>
          <p:cNvSpPr txBox="1"/>
          <p:nvPr/>
        </p:nvSpPr>
        <p:spPr>
          <a:xfrm>
            <a:off x="1878852" y="166112"/>
            <a:ext cx="5418107" cy="1323439"/>
          </a:xfrm>
          <a:prstGeom prst="rect">
            <a:avLst/>
          </a:prstGeom>
          <a:noFill/>
        </p:spPr>
        <p:txBody>
          <a:bodyPr wrap="square" rtlCol="0">
            <a:spAutoFit/>
          </a:bodyPr>
          <a:lstStyle/>
          <a:p>
            <a:pPr algn="ctr"/>
            <a:r>
              <a:rPr lang="en-US" sz="4000" dirty="0">
                <a:solidFill>
                  <a:schemeClr val="accent1"/>
                </a:solidFill>
              </a:rPr>
              <a:t>Copepod Biomass was high this summer</a:t>
            </a:r>
          </a:p>
        </p:txBody>
      </p:sp>
      <p:pic>
        <p:nvPicPr>
          <p:cNvPr id="4" name="Picture 7" descr="HBcalanus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a:xfrm>
            <a:off x="7505616" y="275520"/>
            <a:ext cx="1504168" cy="1104624"/>
          </a:xfrm>
          <a:prstGeom prst="rect">
            <a:avLst/>
          </a:prstGeom>
        </p:spPr>
      </p:pic>
    </p:spTree>
    <p:extLst>
      <p:ext uri="{BB962C8B-B14F-4D97-AF65-F5344CB8AC3E}">
        <p14:creationId xmlns:p14="http://schemas.microsoft.com/office/powerpoint/2010/main" val="27504541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1" y="0"/>
            <a:ext cx="9144000" cy="131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168080" y="104926"/>
            <a:ext cx="7102512" cy="1115440"/>
          </a:xfrm>
          <a:prstGeom prst="rect">
            <a:avLst/>
          </a:prstGeom>
        </p:spPr>
        <p:txBody>
          <a:bodyPr vert="horz" lIns="91430" tIns="45715" rIns="91430" bIns="45715" rtlCol="0" anchor="ctr">
            <a:normAutofit/>
          </a:bodyPr>
          <a:lstStyle>
            <a:lvl1pPr algn="ctr" defTabSz="1828800" rtl="0" eaLnBrk="1" latinLnBrk="0" hangingPunct="1">
              <a:spcBef>
                <a:spcPct val="0"/>
              </a:spcBef>
              <a:buNone/>
              <a:defRPr sz="8800" kern="1200">
                <a:solidFill>
                  <a:schemeClr val="tx1"/>
                </a:solidFill>
                <a:latin typeface="+mj-lt"/>
                <a:ea typeface="+mj-ea"/>
                <a:cs typeface="+mj-cs"/>
              </a:defRPr>
            </a:lvl1pPr>
          </a:lstStyle>
          <a:p>
            <a:r>
              <a:rPr lang="en-US" sz="4000" dirty="0" err="1">
                <a:solidFill>
                  <a:schemeClr val="accent1"/>
                </a:solidFill>
              </a:rPr>
              <a:t>Euphausiid</a:t>
            </a:r>
            <a:r>
              <a:rPr lang="en-US" sz="4000" dirty="0">
                <a:solidFill>
                  <a:schemeClr val="accent1"/>
                </a:solidFill>
              </a:rPr>
              <a:t> Catch in Trawls</a:t>
            </a:r>
          </a:p>
        </p:txBody>
      </p:sp>
      <p:sp>
        <p:nvSpPr>
          <p:cNvPr id="14" name="TextBox 13"/>
          <p:cNvSpPr txBox="1"/>
          <p:nvPr/>
        </p:nvSpPr>
        <p:spPr>
          <a:xfrm>
            <a:off x="497846" y="6054431"/>
            <a:ext cx="4413772" cy="646331"/>
          </a:xfrm>
          <a:prstGeom prst="rect">
            <a:avLst/>
          </a:prstGeom>
          <a:noFill/>
        </p:spPr>
        <p:txBody>
          <a:bodyPr wrap="none" rtlCol="0">
            <a:spAutoFit/>
          </a:bodyPr>
          <a:lstStyle/>
          <a:p>
            <a:r>
              <a:rPr lang="en-US" dirty="0"/>
              <a:t>Scale bar = log (abundance)</a:t>
            </a:r>
          </a:p>
          <a:p>
            <a:r>
              <a:rPr lang="en-US" dirty="0"/>
              <a:t>Number = Geometric mean abundance x 10</a:t>
            </a:r>
            <a:r>
              <a:rPr lang="en-US" baseline="30000" dirty="0"/>
              <a:t>-4</a:t>
            </a:r>
            <a:endParaRPr lang="en-US" dirty="0"/>
          </a:p>
        </p:txBody>
      </p:sp>
      <p:sp>
        <p:nvSpPr>
          <p:cNvPr id="15" name="TextBox 14"/>
          <p:cNvSpPr txBox="1"/>
          <p:nvPr/>
        </p:nvSpPr>
        <p:spPr>
          <a:xfrm>
            <a:off x="6737350" y="6386062"/>
            <a:ext cx="2010410" cy="369332"/>
          </a:xfrm>
          <a:prstGeom prst="rect">
            <a:avLst/>
          </a:prstGeom>
          <a:noFill/>
        </p:spPr>
        <p:txBody>
          <a:bodyPr wrap="square" rtlCol="0">
            <a:spAutoFit/>
          </a:bodyPr>
          <a:lstStyle/>
          <a:p>
            <a:r>
              <a:rPr lang="en-US" dirty="0"/>
              <a:t>Brodeur et al. (MS)</a:t>
            </a:r>
          </a:p>
        </p:txBody>
      </p:sp>
      <p:pic>
        <p:nvPicPr>
          <p:cNvPr id="24" name="Picture 2" descr="Image of Euphausia pacifica"/>
          <p:cNvPicPr>
            <a:picLocks noChangeAspect="1" noChangeArrowheads="1"/>
          </p:cNvPicPr>
          <p:nvPr/>
        </p:nvPicPr>
        <p:blipFill>
          <a:blip r:embed="rId2" cstate="print"/>
          <a:srcRect/>
          <a:stretch>
            <a:fillRect/>
          </a:stretch>
        </p:blipFill>
        <p:spPr bwMode="auto">
          <a:xfrm>
            <a:off x="7112350" y="0"/>
            <a:ext cx="2031652" cy="1310640"/>
          </a:xfrm>
          <a:prstGeom prst="rect">
            <a:avLst/>
          </a:prstGeom>
          <a:noFill/>
          <a:effectLst/>
        </p:spPr>
      </p:pic>
      <p:cxnSp>
        <p:nvCxnSpPr>
          <p:cNvPr id="28" name="Straight Connector 27"/>
          <p:cNvCxnSpPr/>
          <p:nvPr/>
        </p:nvCxnSpPr>
        <p:spPr>
          <a:xfrm>
            <a:off x="1" y="131064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1" y="1571624"/>
            <a:ext cx="9144921" cy="4482805"/>
          </a:xfrm>
          <a:prstGeom prst="rect">
            <a:avLst/>
          </a:prstGeom>
        </p:spPr>
      </p:pic>
      <p:sp>
        <p:nvSpPr>
          <p:cNvPr id="5" name="TextBox 4"/>
          <p:cNvSpPr txBox="1"/>
          <p:nvPr/>
        </p:nvSpPr>
        <p:spPr>
          <a:xfrm>
            <a:off x="7981950" y="1646246"/>
            <a:ext cx="1023037" cy="369332"/>
          </a:xfrm>
          <a:prstGeom prst="rect">
            <a:avLst/>
          </a:prstGeom>
          <a:solidFill>
            <a:schemeClr val="bg1"/>
          </a:solidFill>
        </p:spPr>
        <p:txBody>
          <a:bodyPr wrap="none" rtlCol="0">
            <a:spAutoFit/>
          </a:bodyPr>
          <a:lstStyle/>
          <a:p>
            <a:r>
              <a:rPr lang="en-US" dirty="0"/>
              <a:t>   2019    </a:t>
            </a:r>
          </a:p>
        </p:txBody>
      </p:sp>
      <p:sp>
        <p:nvSpPr>
          <p:cNvPr id="6" name="TextBox 5"/>
          <p:cNvSpPr txBox="1"/>
          <p:nvPr/>
        </p:nvSpPr>
        <p:spPr>
          <a:xfrm>
            <a:off x="7848600" y="2266950"/>
            <a:ext cx="412292" cy="307777"/>
          </a:xfrm>
          <a:prstGeom prst="rect">
            <a:avLst/>
          </a:prstGeom>
          <a:noFill/>
        </p:spPr>
        <p:txBody>
          <a:bodyPr wrap="none" rtlCol="0">
            <a:spAutoFit/>
          </a:bodyPr>
          <a:lstStyle/>
          <a:p>
            <a:r>
              <a:rPr lang="en-US" sz="1400" dirty="0"/>
              <a:t>0.4</a:t>
            </a:r>
          </a:p>
        </p:txBody>
      </p:sp>
    </p:spTree>
    <p:extLst>
      <p:ext uri="{BB962C8B-B14F-4D97-AF65-F5344CB8AC3E}">
        <p14:creationId xmlns:p14="http://schemas.microsoft.com/office/powerpoint/2010/main" val="3192526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sz="4000" dirty="0"/>
              <a:t>Columbia River estuary as a pipe</a:t>
            </a:r>
          </a:p>
        </p:txBody>
      </p:sp>
      <p:sp>
        <p:nvSpPr>
          <p:cNvPr id="3" name="Content Placeholder 2"/>
          <p:cNvSpPr>
            <a:spLocks noGrp="1"/>
          </p:cNvSpPr>
          <p:nvPr>
            <p:ph idx="1"/>
          </p:nvPr>
        </p:nvSpPr>
        <p:spPr>
          <a:xfrm>
            <a:off x="641927" y="1851949"/>
            <a:ext cx="4142509" cy="4752052"/>
          </a:xfrm>
        </p:spPr>
        <p:txBody>
          <a:bodyPr>
            <a:noAutofit/>
          </a:bodyPr>
          <a:lstStyle/>
          <a:p>
            <a:pPr marL="0" indent="0">
              <a:spcBef>
                <a:spcPts val="0"/>
              </a:spcBef>
              <a:buNone/>
            </a:pPr>
            <a:r>
              <a:rPr lang="en-US" sz="3600" b="1" dirty="0">
                <a:solidFill>
                  <a:srgbClr val="FF0000"/>
                </a:solidFill>
                <a:effectLst>
                  <a:outerShdw blurRad="38100" dist="38100" dir="2700000" algn="tl">
                    <a:srgbClr val="000000">
                      <a:alpha val="43137"/>
                    </a:srgbClr>
                  </a:outerShdw>
                </a:effectLst>
              </a:rPr>
              <a:t>Pipe paradigm</a:t>
            </a:r>
          </a:p>
          <a:p>
            <a:pPr marL="0" indent="0">
              <a:spcBef>
                <a:spcPts val="0"/>
              </a:spcBef>
              <a:buNone/>
            </a:pPr>
            <a:r>
              <a:rPr lang="en-US" sz="3600" dirty="0"/>
              <a:t>Fish migrating from Bonneville Dam to the ocean:</a:t>
            </a:r>
          </a:p>
          <a:p>
            <a:pPr lvl="1" indent="-342900">
              <a:spcBef>
                <a:spcPts val="0"/>
              </a:spcBef>
              <a:buFont typeface="Arial" panose="020B0604020202020204" pitchFamily="34" charset="0"/>
              <a:buChar char="•"/>
            </a:pPr>
            <a:r>
              <a:rPr lang="en-US" sz="3200" dirty="0"/>
              <a:t>don’t feed</a:t>
            </a:r>
          </a:p>
          <a:p>
            <a:pPr lvl="1" indent="-342900">
              <a:spcBef>
                <a:spcPts val="0"/>
              </a:spcBef>
              <a:buFont typeface="Arial" panose="020B0604020202020204" pitchFamily="34" charset="0"/>
              <a:buChar char="•"/>
            </a:pPr>
            <a:r>
              <a:rPr lang="en-US" sz="3200" dirty="0"/>
              <a:t>don’t grow</a:t>
            </a:r>
          </a:p>
          <a:p>
            <a:pPr lvl="1" indent="-342900">
              <a:spcBef>
                <a:spcPts val="0"/>
              </a:spcBef>
              <a:buFont typeface="Arial" panose="020B0604020202020204" pitchFamily="34" charset="0"/>
              <a:buChar char="•"/>
            </a:pPr>
            <a:r>
              <a:rPr lang="en-US" sz="3200" dirty="0"/>
              <a:t>don’t stop</a:t>
            </a:r>
          </a:p>
        </p:txBody>
      </p:sp>
      <p:sp>
        <p:nvSpPr>
          <p:cNvPr id="28" name="Rectangle 27"/>
          <p:cNvSpPr/>
          <p:nvPr/>
        </p:nvSpPr>
        <p:spPr>
          <a:xfrm>
            <a:off x="501011" y="1384283"/>
            <a:ext cx="7924800" cy="45719"/>
          </a:xfrm>
          <a:prstGeom prst="rect">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80527" y="2704840"/>
            <a:ext cx="4076700" cy="2923332"/>
          </a:xfrm>
          <a:prstGeom prst="rect">
            <a:avLst/>
          </a:prstGeom>
        </p:spPr>
      </p:pic>
      <p:sp>
        <p:nvSpPr>
          <p:cNvPr id="5" name="TextBox 4"/>
          <p:cNvSpPr txBox="1"/>
          <p:nvPr/>
        </p:nvSpPr>
        <p:spPr>
          <a:xfrm>
            <a:off x="7195127" y="3384977"/>
            <a:ext cx="1333500" cy="707886"/>
          </a:xfrm>
          <a:prstGeom prst="rect">
            <a:avLst/>
          </a:prstGeom>
          <a:noFill/>
        </p:spPr>
        <p:txBody>
          <a:bodyPr wrap="square" rtlCol="0">
            <a:spAutoFit/>
          </a:bodyPr>
          <a:lstStyle/>
          <a:p>
            <a:pPr algn="ctr"/>
            <a:r>
              <a:rPr lang="en-US" sz="2000" dirty="0">
                <a:solidFill>
                  <a:schemeClr val="bg1"/>
                </a:solidFill>
                <a:effectLst>
                  <a:outerShdw blurRad="38100" dist="38100" dir="2700000" algn="tl">
                    <a:srgbClr val="000000">
                      <a:alpha val="43137"/>
                    </a:srgbClr>
                  </a:outerShdw>
                </a:effectLst>
              </a:rPr>
              <a:t>Columbia estuary</a:t>
            </a:r>
          </a:p>
        </p:txBody>
      </p:sp>
    </p:spTree>
    <p:extLst>
      <p:ext uri="{BB962C8B-B14F-4D97-AF65-F5344CB8AC3E}">
        <p14:creationId xmlns:p14="http://schemas.microsoft.com/office/powerpoint/2010/main" val="731054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26301" y="1503525"/>
            <a:ext cx="7646479" cy="4479285"/>
          </a:xfrm>
          <a:prstGeom prst="rect">
            <a:avLst/>
          </a:prstGeom>
        </p:spPr>
      </p:pic>
      <p:sp>
        <p:nvSpPr>
          <p:cNvPr id="3" name="TextBox 2"/>
          <p:cNvSpPr txBox="1"/>
          <p:nvPr/>
        </p:nvSpPr>
        <p:spPr>
          <a:xfrm>
            <a:off x="4600575" y="6273237"/>
            <a:ext cx="4446025" cy="369332"/>
          </a:xfrm>
          <a:prstGeom prst="rect">
            <a:avLst/>
          </a:prstGeom>
          <a:noFill/>
        </p:spPr>
        <p:txBody>
          <a:bodyPr wrap="none" rtlCol="0">
            <a:spAutoFit/>
          </a:bodyPr>
          <a:lstStyle/>
          <a:p>
            <a:r>
              <a:rPr lang="en-US" u="sng" dirty="0">
                <a:solidFill>
                  <a:srgbClr val="0070C0"/>
                </a:solidFill>
              </a:rPr>
              <a:t>http://www.nwfsc.noaa.gov/oceanconditions</a:t>
            </a:r>
          </a:p>
        </p:txBody>
      </p:sp>
      <p:sp>
        <p:nvSpPr>
          <p:cNvPr id="4" name="TextBox 3"/>
          <p:cNvSpPr txBox="1"/>
          <p:nvPr/>
        </p:nvSpPr>
        <p:spPr>
          <a:xfrm>
            <a:off x="3299256" y="438537"/>
            <a:ext cx="4770858" cy="707886"/>
          </a:xfrm>
          <a:prstGeom prst="rect">
            <a:avLst/>
          </a:prstGeom>
          <a:noFill/>
        </p:spPr>
        <p:txBody>
          <a:bodyPr wrap="none" rtlCol="0">
            <a:spAutoFit/>
          </a:bodyPr>
          <a:lstStyle/>
          <a:p>
            <a:r>
              <a:rPr lang="en-US" sz="4000" b="1" dirty="0">
                <a:ln w="12700">
                  <a:solidFill>
                    <a:schemeClr val="bg1">
                      <a:lumMod val="50000"/>
                    </a:schemeClr>
                  </a:solidFill>
                  <a:prstDash val="solid"/>
                </a:ln>
                <a:solidFill>
                  <a:srgbClr val="66FF33"/>
                </a:solidFill>
                <a:effectLst>
                  <a:outerShdw blurRad="41275" dist="20320" dir="1800000" algn="tl" rotWithShape="0">
                    <a:srgbClr val="000000">
                      <a:alpha val="40000"/>
                    </a:srgbClr>
                  </a:outerShdw>
                </a:effectLst>
              </a:rPr>
              <a:t>Good</a:t>
            </a:r>
            <a:r>
              <a:rPr lang="en-US" sz="4000" b="1" dirty="0">
                <a:ln w="12700">
                  <a:solidFill>
                    <a:schemeClr val="bg1">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 </a:t>
            </a:r>
            <a:r>
              <a:rPr lang="en-US" sz="4000" b="1" dirty="0">
                <a:ln w="12700">
                  <a:solidFill>
                    <a:schemeClr val="bg1">
                      <a:lumMod val="50000"/>
                    </a:schemeClr>
                  </a:solidFill>
                  <a:prstDash val="solid"/>
                </a:ln>
                <a:solidFill>
                  <a:srgbClr val="FFFF00"/>
                </a:solidFill>
                <a:effectLst>
                  <a:outerShdw blurRad="41275" dist="20320" dir="1800000" algn="tl" rotWithShape="0">
                    <a:srgbClr val="000000">
                      <a:alpha val="40000"/>
                    </a:srgbClr>
                  </a:outerShdw>
                </a:effectLst>
              </a:rPr>
              <a:t>Fair</a:t>
            </a:r>
            <a:r>
              <a:rPr lang="en-US" sz="4000" b="1" dirty="0">
                <a:ln w="12700">
                  <a:solidFill>
                    <a:schemeClr val="bg1">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 </a:t>
            </a:r>
            <a:r>
              <a:rPr lang="en-US" sz="4000" b="1" dirty="0">
                <a:ln w="12700">
                  <a:solidFill>
                    <a:schemeClr val="bg1">
                      <a:lumMod val="50000"/>
                    </a:schemeClr>
                  </a:solidFill>
                  <a:prstDash val="solid"/>
                </a:ln>
                <a:solidFill>
                  <a:srgbClr val="FF0000"/>
                </a:solidFill>
                <a:effectLst>
                  <a:outerShdw blurRad="41275" dist="20320" dir="1800000" algn="tl" rotWithShape="0">
                    <a:srgbClr val="000000">
                      <a:alpha val="40000"/>
                    </a:srgbClr>
                  </a:outerShdw>
                </a:effectLst>
              </a:rPr>
              <a:t>Poor</a:t>
            </a:r>
          </a:p>
        </p:txBody>
      </p:sp>
      <p:sp>
        <p:nvSpPr>
          <p:cNvPr id="5" name="TextBox 4"/>
          <p:cNvSpPr txBox="1"/>
          <p:nvPr/>
        </p:nvSpPr>
        <p:spPr>
          <a:xfrm>
            <a:off x="-221499" y="1561615"/>
            <a:ext cx="1600200" cy="830263"/>
          </a:xfrm>
          <a:prstGeom prst="rect">
            <a:avLst/>
          </a:prstGeom>
          <a:noFill/>
        </p:spPr>
        <p:txBody>
          <a:bodyPr lIns="91365" tIns="45683" rIns="91365" bIns="45683" anchor="ctr">
            <a:spAutoFit/>
          </a:bodyPr>
          <a:lstStyle/>
          <a:p>
            <a:pPr algn="ctr">
              <a:defRPr/>
            </a:pPr>
            <a:r>
              <a:rPr lang="en-US" sz="1600" dirty="0">
                <a:latin typeface="+mj-lt"/>
              </a:rPr>
              <a:t>Basin-scale physical</a:t>
            </a:r>
          </a:p>
          <a:p>
            <a:pPr algn="ctr">
              <a:defRPr/>
            </a:pPr>
            <a:r>
              <a:rPr lang="en-US" sz="1600" dirty="0">
                <a:latin typeface="+mj-lt"/>
              </a:rPr>
              <a:t>indices</a:t>
            </a:r>
          </a:p>
        </p:txBody>
      </p:sp>
      <p:sp>
        <p:nvSpPr>
          <p:cNvPr id="6" name="TextBox 5"/>
          <p:cNvSpPr txBox="1"/>
          <p:nvPr/>
        </p:nvSpPr>
        <p:spPr>
          <a:xfrm>
            <a:off x="-221499" y="2653816"/>
            <a:ext cx="1600200" cy="830262"/>
          </a:xfrm>
          <a:prstGeom prst="rect">
            <a:avLst/>
          </a:prstGeom>
          <a:noFill/>
        </p:spPr>
        <p:txBody>
          <a:bodyPr lIns="91365" tIns="45683" rIns="91365" bIns="45683" anchor="ctr">
            <a:spAutoFit/>
          </a:bodyPr>
          <a:lstStyle/>
          <a:p>
            <a:pPr algn="ctr">
              <a:defRPr/>
            </a:pPr>
            <a:r>
              <a:rPr lang="en-US" sz="1600" dirty="0">
                <a:latin typeface="+mj-lt"/>
              </a:rPr>
              <a:t>Regional</a:t>
            </a:r>
          </a:p>
          <a:p>
            <a:pPr algn="ctr">
              <a:defRPr/>
            </a:pPr>
            <a:r>
              <a:rPr lang="en-US" sz="1600" dirty="0">
                <a:latin typeface="+mj-lt"/>
              </a:rPr>
              <a:t>physical</a:t>
            </a:r>
          </a:p>
          <a:p>
            <a:pPr algn="ctr">
              <a:defRPr/>
            </a:pPr>
            <a:r>
              <a:rPr lang="en-US" sz="1600" dirty="0">
                <a:latin typeface="+mj-lt"/>
              </a:rPr>
              <a:t>indices</a:t>
            </a:r>
          </a:p>
        </p:txBody>
      </p:sp>
      <p:sp>
        <p:nvSpPr>
          <p:cNvPr id="7" name="TextBox 6"/>
          <p:cNvSpPr txBox="1"/>
          <p:nvPr/>
        </p:nvSpPr>
        <p:spPr>
          <a:xfrm>
            <a:off x="-221499" y="4139715"/>
            <a:ext cx="1600200" cy="830263"/>
          </a:xfrm>
          <a:prstGeom prst="rect">
            <a:avLst/>
          </a:prstGeom>
          <a:noFill/>
        </p:spPr>
        <p:txBody>
          <a:bodyPr lIns="91365" tIns="45683" rIns="91365" bIns="45683" anchor="ctr">
            <a:spAutoFit/>
          </a:bodyPr>
          <a:lstStyle/>
          <a:p>
            <a:pPr algn="ctr">
              <a:defRPr/>
            </a:pPr>
            <a:r>
              <a:rPr lang="en-US" sz="1600" dirty="0">
                <a:latin typeface="+mj-lt"/>
              </a:rPr>
              <a:t>Regional biological</a:t>
            </a:r>
          </a:p>
          <a:p>
            <a:pPr algn="ctr">
              <a:defRPr/>
            </a:pPr>
            <a:r>
              <a:rPr lang="en-US" sz="1600" dirty="0">
                <a:latin typeface="+mj-lt"/>
              </a:rPr>
              <a:t>indices</a:t>
            </a:r>
          </a:p>
        </p:txBody>
      </p:sp>
      <p:sp>
        <p:nvSpPr>
          <p:cNvPr id="8" name="Left Brace 7"/>
          <p:cNvSpPr/>
          <p:nvPr/>
        </p:nvSpPr>
        <p:spPr>
          <a:xfrm>
            <a:off x="1073901" y="1656865"/>
            <a:ext cx="152400" cy="76200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lIns="91365" tIns="45683" rIns="91365" bIns="45683" anchor="ctr"/>
          <a:lstStyle/>
          <a:p>
            <a:pPr algn="ctr">
              <a:defRPr/>
            </a:pPr>
            <a:endParaRPr lang="en-US" sz="1100"/>
          </a:p>
        </p:txBody>
      </p:sp>
      <p:sp>
        <p:nvSpPr>
          <p:cNvPr id="9" name="Left Brace 8"/>
          <p:cNvSpPr/>
          <p:nvPr/>
        </p:nvSpPr>
        <p:spPr>
          <a:xfrm>
            <a:off x="1073901" y="2499511"/>
            <a:ext cx="152400" cy="108307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lIns="91365" tIns="45683" rIns="91365" bIns="45683" anchor="ctr"/>
          <a:lstStyle/>
          <a:p>
            <a:pPr algn="ctr">
              <a:defRPr/>
            </a:pPr>
            <a:endParaRPr lang="en-US" sz="1100"/>
          </a:p>
        </p:txBody>
      </p:sp>
      <p:sp>
        <p:nvSpPr>
          <p:cNvPr id="10" name="Left Brace 9"/>
          <p:cNvSpPr/>
          <p:nvPr/>
        </p:nvSpPr>
        <p:spPr>
          <a:xfrm>
            <a:off x="1073901" y="3644415"/>
            <a:ext cx="152400" cy="183246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lIns="91365" tIns="45683" rIns="91365" bIns="45683" anchor="ctr"/>
          <a:lstStyle/>
          <a:p>
            <a:pPr algn="ctr">
              <a:defRPr/>
            </a:pPr>
            <a:endParaRPr lang="en-US" sz="1100"/>
          </a:p>
        </p:txBody>
      </p:sp>
    </p:spTree>
    <p:extLst>
      <p:ext uri="{BB962C8B-B14F-4D97-AF65-F5344CB8AC3E}">
        <p14:creationId xmlns:p14="http://schemas.microsoft.com/office/powerpoint/2010/main" val="28689880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3" name="TextBox 2"/>
          <p:cNvSpPr txBox="1"/>
          <p:nvPr/>
        </p:nvSpPr>
        <p:spPr>
          <a:xfrm>
            <a:off x="399094" y="123535"/>
            <a:ext cx="8345811" cy="646331"/>
          </a:xfrm>
          <a:prstGeom prst="rect">
            <a:avLst/>
          </a:prstGeom>
          <a:solidFill>
            <a:srgbClr val="000000">
              <a:alpha val="27059"/>
            </a:srgbClr>
          </a:solidFill>
        </p:spPr>
        <p:txBody>
          <a:bodyPr wrap="none" rtlCol="0">
            <a:spAutoFit/>
          </a:bodyPr>
          <a:lstStyle/>
          <a:p>
            <a:r>
              <a:rPr lang="en-US" sz="3600" dirty="0">
                <a:solidFill>
                  <a:schemeClr val="bg1"/>
                </a:solidFill>
              </a:rPr>
              <a:t>Ocean predation impacts remain a data gap</a:t>
            </a:r>
          </a:p>
        </p:txBody>
      </p:sp>
      <p:pic>
        <p:nvPicPr>
          <p:cNvPr id="6" name="Picture 2" descr="http://3.bp.blogspot.com/_jQBjPqk2TkU/R-cPSjbHJ5I/AAAAAAAABQk/vV3GezAjY3w/s1600/Ed%27s+Murre+and+fish.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8985" y="1201016"/>
            <a:ext cx="3657600" cy="243687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050" name="Picture 2" descr="K:\bpa\2009 Pictures\May 2009 BPA pictures\EMP Frosti 2009\FrostiMay2009 185.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933950" y="4198334"/>
            <a:ext cx="3657600" cy="238169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6" name="Picture 2" descr="Related imag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933950" y="1201016"/>
            <a:ext cx="3657600" cy="243602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8" name="Picture 2" descr="K:\bpa\2011 Pictures\May 2011 BPA Pics\Pentax\100_0125\IMGP0122.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18985" y="4198334"/>
            <a:ext cx="3657600" cy="238169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3015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K:\bpa\2016 Pictures\May 2016\Bringing in the Bongo.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683837" y="2389623"/>
            <a:ext cx="6475042" cy="1938992"/>
          </a:xfrm>
          <a:prstGeom prst="rect">
            <a:avLst/>
          </a:prstGeom>
          <a:noFill/>
        </p:spPr>
        <p:txBody>
          <a:bodyPr wrap="none" rtlCol="0">
            <a:spAutoFit/>
          </a:bodyPr>
          <a:lstStyle/>
          <a:p>
            <a:pPr marL="742950" indent="-742950">
              <a:buAutoNum type="arabicPeriod"/>
            </a:pPr>
            <a:r>
              <a:rPr lang="en-US" sz="4000" dirty="0">
                <a:solidFill>
                  <a:srgbClr val="FFFF00"/>
                </a:solidFill>
              </a:rPr>
              <a:t>Estuary Research</a:t>
            </a:r>
          </a:p>
          <a:p>
            <a:pPr marL="742950" indent="-742950">
              <a:buAutoNum type="arabicPeriod"/>
            </a:pPr>
            <a:r>
              <a:rPr lang="en-US" sz="4000" dirty="0">
                <a:solidFill>
                  <a:srgbClr val="FFFF00"/>
                </a:solidFill>
              </a:rPr>
              <a:t>Ocean Research</a:t>
            </a:r>
          </a:p>
          <a:p>
            <a:pPr marL="742950" indent="-742950">
              <a:buAutoNum type="arabicPeriod"/>
            </a:pPr>
            <a:r>
              <a:rPr lang="en-US" sz="4000" b="1" dirty="0">
                <a:solidFill>
                  <a:srgbClr val="FFFF00"/>
                </a:solidFill>
              </a:rPr>
              <a:t>Modeling Salmon Survival</a:t>
            </a:r>
          </a:p>
        </p:txBody>
      </p:sp>
    </p:spTree>
    <p:extLst>
      <p:ext uri="{BB962C8B-B14F-4D97-AF65-F5344CB8AC3E}">
        <p14:creationId xmlns:p14="http://schemas.microsoft.com/office/powerpoint/2010/main" val="333015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2271" y="2978560"/>
            <a:ext cx="7777257" cy="707886"/>
          </a:xfrm>
          <a:prstGeom prst="rect">
            <a:avLst/>
          </a:prstGeom>
          <a:noFill/>
        </p:spPr>
        <p:txBody>
          <a:bodyPr wrap="none" rtlCol="0">
            <a:spAutoFit/>
          </a:bodyPr>
          <a:lstStyle/>
          <a:p>
            <a:r>
              <a:rPr lang="en-US" sz="4000" dirty="0">
                <a:solidFill>
                  <a:schemeClr val="accent1"/>
                </a:solidFill>
              </a:rPr>
              <a:t>Model 1: Chinook at Bonneville Dam</a:t>
            </a:r>
          </a:p>
        </p:txBody>
      </p:sp>
    </p:spTree>
    <p:extLst>
      <p:ext uri="{BB962C8B-B14F-4D97-AF65-F5344CB8AC3E}">
        <p14:creationId xmlns:p14="http://schemas.microsoft.com/office/powerpoint/2010/main" val="36423797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 y="0"/>
            <a:ext cx="9144000" cy="13661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83371" y="190910"/>
            <a:ext cx="7777257" cy="707886"/>
          </a:xfrm>
          <a:prstGeom prst="rect">
            <a:avLst/>
          </a:prstGeom>
          <a:noFill/>
        </p:spPr>
        <p:txBody>
          <a:bodyPr wrap="none" rtlCol="0">
            <a:spAutoFit/>
          </a:bodyPr>
          <a:lstStyle/>
          <a:p>
            <a:r>
              <a:rPr lang="en-US" sz="4000" dirty="0">
                <a:solidFill>
                  <a:schemeClr val="accent1"/>
                </a:solidFill>
              </a:rPr>
              <a:t>Model 1: Chinook at Bonneville Dam</a:t>
            </a:r>
          </a:p>
        </p:txBody>
      </p:sp>
      <p:sp>
        <p:nvSpPr>
          <p:cNvPr id="7" name="TextBox 6"/>
          <p:cNvSpPr txBox="1"/>
          <p:nvPr/>
        </p:nvSpPr>
        <p:spPr>
          <a:xfrm>
            <a:off x="1315813" y="872122"/>
            <a:ext cx="6256875" cy="461665"/>
          </a:xfrm>
          <a:prstGeom prst="rect">
            <a:avLst/>
          </a:prstGeom>
          <a:noFill/>
        </p:spPr>
        <p:txBody>
          <a:bodyPr wrap="square" rtlCol="0">
            <a:spAutoFit/>
          </a:bodyPr>
          <a:lstStyle/>
          <a:p>
            <a:pPr algn="ctr"/>
            <a:r>
              <a:rPr lang="en-US" sz="2400" dirty="0">
                <a:solidFill>
                  <a:schemeClr val="accent1"/>
                </a:solidFill>
              </a:rPr>
              <a:t>Dynamic Linear Models</a:t>
            </a:r>
          </a:p>
        </p:txBody>
      </p:sp>
      <p:sp>
        <p:nvSpPr>
          <p:cNvPr id="8" name="TextBox 7"/>
          <p:cNvSpPr txBox="1"/>
          <p:nvPr/>
        </p:nvSpPr>
        <p:spPr>
          <a:xfrm>
            <a:off x="5133042" y="2851666"/>
            <a:ext cx="3868083" cy="400110"/>
          </a:xfrm>
          <a:prstGeom prst="rect">
            <a:avLst/>
          </a:prstGeom>
          <a:noFill/>
        </p:spPr>
        <p:txBody>
          <a:bodyPr wrap="square" rtlCol="0">
            <a:spAutoFit/>
          </a:bodyPr>
          <a:lstStyle/>
          <a:p>
            <a:r>
              <a:rPr lang="en-US" sz="2000" dirty="0"/>
              <a:t>Outlook for 2020:  </a:t>
            </a:r>
            <a:r>
              <a:rPr lang="en-US" sz="2000" dirty="0">
                <a:solidFill>
                  <a:srgbClr val="FF0000"/>
                </a:solidFill>
              </a:rPr>
              <a:t>75K (44K - 128K)</a:t>
            </a:r>
          </a:p>
        </p:txBody>
      </p:sp>
      <p:sp>
        <p:nvSpPr>
          <p:cNvPr id="9" name="TextBox 8"/>
          <p:cNvSpPr txBox="1"/>
          <p:nvPr/>
        </p:nvSpPr>
        <p:spPr>
          <a:xfrm>
            <a:off x="5861338" y="1833602"/>
            <a:ext cx="2428870" cy="800219"/>
          </a:xfrm>
          <a:prstGeom prst="rect">
            <a:avLst/>
          </a:prstGeom>
          <a:noFill/>
        </p:spPr>
        <p:txBody>
          <a:bodyPr wrap="none" rtlCol="0">
            <a:spAutoFit/>
          </a:bodyPr>
          <a:lstStyle/>
          <a:p>
            <a:pPr algn="ctr"/>
            <a:r>
              <a:rPr lang="en-US" sz="2800" b="1" dirty="0"/>
              <a:t>Spring Chinook</a:t>
            </a:r>
          </a:p>
          <a:p>
            <a:pPr algn="ctr"/>
            <a:r>
              <a:rPr lang="en-US" dirty="0"/>
              <a:t>(March 15 – May 31)</a:t>
            </a:r>
          </a:p>
        </p:txBody>
      </p:sp>
      <p:sp>
        <p:nvSpPr>
          <p:cNvPr id="11" name="TextBox 10"/>
          <p:cNvSpPr txBox="1"/>
          <p:nvPr/>
        </p:nvSpPr>
        <p:spPr>
          <a:xfrm>
            <a:off x="5334876" y="6525491"/>
            <a:ext cx="3783280" cy="307777"/>
          </a:xfrm>
          <a:prstGeom prst="rect">
            <a:avLst/>
          </a:prstGeom>
          <a:noFill/>
        </p:spPr>
        <p:txBody>
          <a:bodyPr wrap="none" rtlCol="0">
            <a:spAutoFit/>
          </a:bodyPr>
          <a:lstStyle/>
          <a:p>
            <a:r>
              <a:rPr lang="en-US" sz="1400" dirty="0"/>
              <a:t>Return data from Columbia Basin Research, DART</a:t>
            </a:r>
          </a:p>
        </p:txBody>
      </p:sp>
      <p:cxnSp>
        <p:nvCxnSpPr>
          <p:cNvPr id="12" name="Straight Connector 11"/>
          <p:cNvCxnSpPr/>
          <p:nvPr/>
        </p:nvCxnSpPr>
        <p:spPr>
          <a:xfrm>
            <a:off x="0" y="1366199"/>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1280" y="1578992"/>
            <a:ext cx="4531762" cy="5179157"/>
          </a:xfrm>
          <a:prstGeom prst="rect">
            <a:avLst/>
          </a:prstGeom>
        </p:spPr>
      </p:pic>
      <p:sp>
        <p:nvSpPr>
          <p:cNvPr id="15" name="TextBox 14"/>
          <p:cNvSpPr txBox="1"/>
          <p:nvPr/>
        </p:nvSpPr>
        <p:spPr>
          <a:xfrm>
            <a:off x="5075892" y="5509953"/>
            <a:ext cx="3985114" cy="400110"/>
          </a:xfrm>
          <a:prstGeom prst="rect">
            <a:avLst/>
          </a:prstGeom>
          <a:noFill/>
        </p:spPr>
        <p:txBody>
          <a:bodyPr wrap="square" rtlCol="0">
            <a:spAutoFit/>
          </a:bodyPr>
          <a:lstStyle/>
          <a:p>
            <a:r>
              <a:rPr lang="en-US" sz="2000" dirty="0"/>
              <a:t>Outlook for 2020:   </a:t>
            </a:r>
            <a:r>
              <a:rPr lang="en-US" dirty="0">
                <a:solidFill>
                  <a:srgbClr val="FF0000"/>
                </a:solidFill>
              </a:rPr>
              <a:t>388K (229K - 656K)</a:t>
            </a:r>
            <a:endParaRPr lang="en-US" sz="2000" dirty="0">
              <a:solidFill>
                <a:srgbClr val="FF0000"/>
              </a:solidFill>
            </a:endParaRPr>
          </a:p>
        </p:txBody>
      </p:sp>
      <p:sp>
        <p:nvSpPr>
          <p:cNvPr id="16" name="TextBox 15"/>
          <p:cNvSpPr txBox="1"/>
          <p:nvPr/>
        </p:nvSpPr>
        <p:spPr>
          <a:xfrm>
            <a:off x="6068348" y="4737242"/>
            <a:ext cx="1997470" cy="523220"/>
          </a:xfrm>
          <a:prstGeom prst="rect">
            <a:avLst/>
          </a:prstGeom>
          <a:noFill/>
        </p:spPr>
        <p:txBody>
          <a:bodyPr wrap="none" rtlCol="0">
            <a:spAutoFit/>
          </a:bodyPr>
          <a:lstStyle/>
          <a:p>
            <a:pPr algn="ctr"/>
            <a:r>
              <a:rPr lang="en-US" sz="2800" b="1" dirty="0"/>
              <a:t>Fall Chinook</a:t>
            </a:r>
          </a:p>
        </p:txBody>
      </p:sp>
    </p:spTree>
    <p:extLst>
      <p:ext uri="{BB962C8B-B14F-4D97-AF65-F5344CB8AC3E}">
        <p14:creationId xmlns:p14="http://schemas.microsoft.com/office/powerpoint/2010/main" val="6374123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48595" y="3146179"/>
            <a:ext cx="4582406" cy="3494007"/>
          </a:xfrm>
          <a:prstGeom prst="rect">
            <a:avLst/>
          </a:prstGeom>
        </p:spPr>
      </p:pic>
      <p:sp>
        <p:nvSpPr>
          <p:cNvPr id="8" name="TextBox 7"/>
          <p:cNvSpPr txBox="1"/>
          <p:nvPr/>
        </p:nvSpPr>
        <p:spPr>
          <a:xfrm rot="16200000">
            <a:off x="1281704" y="4708515"/>
            <a:ext cx="1831335" cy="369332"/>
          </a:xfrm>
          <a:prstGeom prst="rect">
            <a:avLst/>
          </a:prstGeom>
          <a:solidFill>
            <a:schemeClr val="bg1"/>
          </a:solidFill>
        </p:spPr>
        <p:txBody>
          <a:bodyPr wrap="none" rtlCol="0">
            <a:spAutoFit/>
          </a:bodyPr>
          <a:lstStyle/>
          <a:p>
            <a:r>
              <a:rPr lang="en-US" dirty="0"/>
              <a:t>Adults in year t+1</a:t>
            </a:r>
          </a:p>
        </p:txBody>
      </p:sp>
      <p:sp>
        <p:nvSpPr>
          <p:cNvPr id="9" name="TextBox 8"/>
          <p:cNvSpPr txBox="1"/>
          <p:nvPr/>
        </p:nvSpPr>
        <p:spPr>
          <a:xfrm>
            <a:off x="3944415" y="6324513"/>
            <a:ext cx="1476558" cy="369332"/>
          </a:xfrm>
          <a:prstGeom prst="rect">
            <a:avLst/>
          </a:prstGeom>
          <a:solidFill>
            <a:schemeClr val="bg1"/>
          </a:solidFill>
        </p:spPr>
        <p:txBody>
          <a:bodyPr wrap="none" rtlCol="0">
            <a:spAutoFit/>
          </a:bodyPr>
          <a:lstStyle/>
          <a:p>
            <a:r>
              <a:rPr lang="en-US" dirty="0"/>
              <a:t>Jacks in year t</a:t>
            </a:r>
          </a:p>
        </p:txBody>
      </p:sp>
      <p:sp>
        <p:nvSpPr>
          <p:cNvPr id="10" name="Rectangle 9"/>
          <p:cNvSpPr/>
          <p:nvPr/>
        </p:nvSpPr>
        <p:spPr>
          <a:xfrm>
            <a:off x="1" y="0"/>
            <a:ext cx="9144000" cy="13661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1366199"/>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77272" y="317365"/>
            <a:ext cx="7989455" cy="646331"/>
          </a:xfrm>
          <a:prstGeom prst="rect">
            <a:avLst/>
          </a:prstGeom>
          <a:noFill/>
        </p:spPr>
        <p:txBody>
          <a:bodyPr wrap="square" rtlCol="0">
            <a:spAutoFit/>
          </a:bodyPr>
          <a:lstStyle/>
          <a:p>
            <a:pPr algn="ctr"/>
            <a:r>
              <a:rPr lang="en-US" sz="3600" dirty="0">
                <a:solidFill>
                  <a:schemeClr val="accent1"/>
                </a:solidFill>
              </a:rPr>
              <a:t>Two components to the Model</a:t>
            </a:r>
          </a:p>
        </p:txBody>
      </p:sp>
      <mc:AlternateContent xmlns:mc="http://schemas.openxmlformats.org/markup-compatibility/2006" xmlns:a14="http://schemas.microsoft.com/office/drawing/2010/main">
        <mc:Choice Requires="a14">
          <p:sp>
            <p:nvSpPr>
              <p:cNvPr id="13" name="TextBox 12"/>
              <p:cNvSpPr txBox="1"/>
              <p:nvPr/>
            </p:nvSpPr>
            <p:spPr>
              <a:xfrm>
                <a:off x="1538137" y="2351629"/>
                <a:ext cx="6332118" cy="707886"/>
              </a:xfrm>
              <a:prstGeom prst="rect">
                <a:avLst/>
              </a:prstGeom>
              <a:noFill/>
            </p:spPr>
            <p:txBody>
              <a:bodyPr wrap="none" rtlCol="0">
                <a:spAutoFit/>
              </a:bodyPr>
              <a:lstStyle/>
              <a:p>
                <a14:m>
                  <m:oMath xmlns:m="http://schemas.openxmlformats.org/officeDocument/2006/math">
                    <m:r>
                      <a:rPr lang="en-US" sz="4000" b="0" i="1" smtClean="0">
                        <a:latin typeface="Cambria Math" panose="02040503050406030204" pitchFamily="18" charset="0"/>
                      </a:rPr>
                      <m:t>𝐴𝑑𝑢𝑙𝑡𝑠</m:t>
                    </m:r>
                    <m:r>
                      <a:rPr lang="en-US" sz="4000" b="0" i="1" smtClean="0">
                        <a:latin typeface="Cambria Math"/>
                      </a:rPr>
                      <m:t>=</m:t>
                    </m:r>
                    <m:r>
                      <a:rPr lang="en-US" sz="4000" b="0" i="1" smtClean="0">
                        <a:latin typeface="Cambria Math" panose="02040503050406030204" pitchFamily="18" charset="0"/>
                      </a:rPr>
                      <m:t>𝑓</m:t>
                    </m:r>
                    <m:r>
                      <a:rPr lang="en-US" sz="4000" b="0" i="1" smtClean="0">
                        <a:latin typeface="Cambria Math" panose="02040503050406030204" pitchFamily="18" charset="0"/>
                      </a:rPr>
                      <m:t>(</m:t>
                    </m:r>
                    <m:r>
                      <a:rPr lang="en-US" sz="4000" b="0" i="1" smtClean="0">
                        <a:latin typeface="Cambria Math" panose="02040503050406030204" pitchFamily="18" charset="0"/>
                      </a:rPr>
                      <m:t>𝐽𝑎𝑐𝑘𝑠</m:t>
                    </m:r>
                    <m:r>
                      <a:rPr lang="en-US" sz="4000" b="0" i="1" smtClean="0">
                        <a:latin typeface="Cambria Math"/>
                      </a:rPr>
                      <m:t>+</m:t>
                    </m:r>
                    <m:r>
                      <a:rPr lang="en-US" sz="4000" b="0" i="1" smtClean="0">
                        <a:latin typeface="Cambria Math" panose="02040503050406030204" pitchFamily="18" charset="0"/>
                      </a:rPr>
                      <m:t>𝑂𝑐𝑒𝑎𝑛</m:t>
                    </m:r>
                  </m:oMath>
                </a14:m>
                <a:r>
                  <a:rPr lang="en-US" sz="4000" dirty="0"/>
                  <a:t>)</a:t>
                </a:r>
              </a:p>
            </p:txBody>
          </p:sp>
        </mc:Choice>
        <mc:Fallback xmlns="">
          <p:sp>
            <p:nvSpPr>
              <p:cNvPr id="13" name="TextBox 12"/>
              <p:cNvSpPr txBox="1">
                <a:spLocks noRot="1" noChangeAspect="1" noMove="1" noResize="1" noEditPoints="1" noAdjustHandles="1" noChangeArrowheads="1" noChangeShapeType="1" noTextEdit="1"/>
              </p:cNvSpPr>
              <p:nvPr/>
            </p:nvSpPr>
            <p:spPr>
              <a:xfrm>
                <a:off x="1538137" y="2351629"/>
                <a:ext cx="6332118" cy="707886"/>
              </a:xfrm>
              <a:prstGeom prst="rect">
                <a:avLst/>
              </a:prstGeom>
              <a:blipFill>
                <a:blip r:embed="rId3"/>
                <a:stretch>
                  <a:fillRect t="-15517" r="-2406" b="-36207"/>
                </a:stretch>
              </a:blipFill>
            </p:spPr>
            <p:txBody>
              <a:bodyPr/>
              <a:lstStyle/>
              <a:p>
                <a:r>
                  <a:rPr lang="en-US">
                    <a:noFill/>
                  </a:rPr>
                  <a:t> </a:t>
                </a:r>
              </a:p>
            </p:txBody>
          </p:sp>
        </mc:Fallback>
      </mc:AlternateContent>
      <p:pic>
        <p:nvPicPr>
          <p:cNvPr id="15" name="Picture 2" descr="Image result for salmon cartoon"/>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662293" y="1750613"/>
            <a:ext cx="1554041" cy="51435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Image result for salmon cartoon"/>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496727" y="2007789"/>
            <a:ext cx="777021" cy="2571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80494" y="1524875"/>
            <a:ext cx="1166368" cy="797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23255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stretch>
            <a:fillRect/>
          </a:stretch>
        </p:blipFill>
        <p:spPr>
          <a:xfrm>
            <a:off x="2148596" y="3146179"/>
            <a:ext cx="4557110" cy="3474720"/>
          </a:xfrm>
          <a:prstGeom prst="rect">
            <a:avLst/>
          </a:prstGeom>
        </p:spPr>
      </p:pic>
      <p:sp>
        <p:nvSpPr>
          <p:cNvPr id="8" name="TextBox 7"/>
          <p:cNvSpPr txBox="1"/>
          <p:nvPr/>
        </p:nvSpPr>
        <p:spPr>
          <a:xfrm rot="16200000">
            <a:off x="1281704" y="4708515"/>
            <a:ext cx="1831335" cy="369332"/>
          </a:xfrm>
          <a:prstGeom prst="rect">
            <a:avLst/>
          </a:prstGeom>
          <a:solidFill>
            <a:schemeClr val="bg1"/>
          </a:solidFill>
        </p:spPr>
        <p:txBody>
          <a:bodyPr wrap="none" rtlCol="0">
            <a:spAutoFit/>
          </a:bodyPr>
          <a:lstStyle/>
          <a:p>
            <a:r>
              <a:rPr lang="en-US" dirty="0"/>
              <a:t>Adults in year t+1</a:t>
            </a:r>
          </a:p>
        </p:txBody>
      </p:sp>
      <p:sp>
        <p:nvSpPr>
          <p:cNvPr id="9" name="TextBox 8"/>
          <p:cNvSpPr txBox="1"/>
          <p:nvPr/>
        </p:nvSpPr>
        <p:spPr>
          <a:xfrm>
            <a:off x="3944415" y="6324513"/>
            <a:ext cx="1476558" cy="369332"/>
          </a:xfrm>
          <a:prstGeom prst="rect">
            <a:avLst/>
          </a:prstGeom>
          <a:solidFill>
            <a:schemeClr val="bg1"/>
          </a:solidFill>
        </p:spPr>
        <p:txBody>
          <a:bodyPr wrap="none" rtlCol="0">
            <a:spAutoFit/>
          </a:bodyPr>
          <a:lstStyle/>
          <a:p>
            <a:r>
              <a:rPr lang="en-US" dirty="0"/>
              <a:t>Jacks in year t</a:t>
            </a:r>
          </a:p>
        </p:txBody>
      </p:sp>
      <p:sp>
        <p:nvSpPr>
          <p:cNvPr id="10" name="Rectangle 9"/>
          <p:cNvSpPr/>
          <p:nvPr/>
        </p:nvSpPr>
        <p:spPr>
          <a:xfrm>
            <a:off x="1" y="0"/>
            <a:ext cx="9144000" cy="13661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1366199"/>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56310" y="390712"/>
            <a:ext cx="8735290" cy="584775"/>
          </a:xfrm>
          <a:prstGeom prst="rect">
            <a:avLst/>
          </a:prstGeom>
          <a:noFill/>
        </p:spPr>
        <p:txBody>
          <a:bodyPr wrap="square" rtlCol="0">
            <a:spAutoFit/>
          </a:bodyPr>
          <a:lstStyle/>
          <a:p>
            <a:pPr algn="ctr"/>
            <a:r>
              <a:rPr lang="en-US" sz="3200" dirty="0">
                <a:solidFill>
                  <a:schemeClr val="accent1"/>
                </a:solidFill>
              </a:rPr>
              <a:t>Sibling relationship contains non-random variability</a:t>
            </a:r>
          </a:p>
        </p:txBody>
      </p:sp>
      <mc:AlternateContent xmlns:mc="http://schemas.openxmlformats.org/markup-compatibility/2006" xmlns:a14="http://schemas.microsoft.com/office/drawing/2010/main">
        <mc:Choice Requires="a14">
          <p:sp>
            <p:nvSpPr>
              <p:cNvPr id="13" name="TextBox 12"/>
              <p:cNvSpPr txBox="1"/>
              <p:nvPr/>
            </p:nvSpPr>
            <p:spPr>
              <a:xfrm>
                <a:off x="1538137" y="2351629"/>
                <a:ext cx="6332118" cy="707886"/>
              </a:xfrm>
              <a:prstGeom prst="rect">
                <a:avLst/>
              </a:prstGeom>
              <a:noFill/>
            </p:spPr>
            <p:txBody>
              <a:bodyPr wrap="none" rtlCol="0">
                <a:spAutoFit/>
              </a:bodyPr>
              <a:lstStyle/>
              <a:p>
                <a14:m>
                  <m:oMath xmlns:m="http://schemas.openxmlformats.org/officeDocument/2006/math">
                    <m:r>
                      <a:rPr lang="en-US" sz="4000" b="0" i="1" smtClean="0">
                        <a:latin typeface="Cambria Math" panose="02040503050406030204" pitchFamily="18" charset="0"/>
                      </a:rPr>
                      <m:t>𝐴𝑑𝑢𝑙𝑡𝑠</m:t>
                    </m:r>
                    <m:r>
                      <a:rPr lang="en-US" sz="4000" b="0" i="1" smtClean="0">
                        <a:latin typeface="Cambria Math"/>
                      </a:rPr>
                      <m:t>=</m:t>
                    </m:r>
                    <m:r>
                      <a:rPr lang="en-US" sz="4000" b="0" i="1" smtClean="0">
                        <a:latin typeface="Cambria Math" panose="02040503050406030204" pitchFamily="18" charset="0"/>
                      </a:rPr>
                      <m:t>𝑓</m:t>
                    </m:r>
                    <m:r>
                      <a:rPr lang="en-US" sz="4000" b="0" i="1" smtClean="0">
                        <a:latin typeface="Cambria Math" panose="02040503050406030204" pitchFamily="18" charset="0"/>
                      </a:rPr>
                      <m:t>(</m:t>
                    </m:r>
                    <m:r>
                      <a:rPr lang="en-US" sz="4000" b="0" i="1" smtClean="0">
                        <a:latin typeface="Cambria Math" panose="02040503050406030204" pitchFamily="18" charset="0"/>
                      </a:rPr>
                      <m:t>𝐽𝑎𝑐𝑘𝑠</m:t>
                    </m:r>
                    <m:r>
                      <a:rPr lang="en-US" sz="4000" b="0" i="1" smtClean="0">
                        <a:latin typeface="Cambria Math"/>
                      </a:rPr>
                      <m:t>+</m:t>
                    </m:r>
                    <m:r>
                      <a:rPr lang="en-US" sz="4000" b="0" i="1" smtClean="0">
                        <a:latin typeface="Cambria Math" panose="02040503050406030204" pitchFamily="18" charset="0"/>
                      </a:rPr>
                      <m:t>𝑂𝑐𝑒𝑎𝑛</m:t>
                    </m:r>
                  </m:oMath>
                </a14:m>
                <a:r>
                  <a:rPr lang="en-US" sz="4000" dirty="0"/>
                  <a:t>)</a:t>
                </a:r>
              </a:p>
            </p:txBody>
          </p:sp>
        </mc:Choice>
        <mc:Fallback xmlns="">
          <p:sp>
            <p:nvSpPr>
              <p:cNvPr id="13" name="TextBox 12"/>
              <p:cNvSpPr txBox="1">
                <a:spLocks noRot="1" noChangeAspect="1" noMove="1" noResize="1" noEditPoints="1" noAdjustHandles="1" noChangeArrowheads="1" noChangeShapeType="1" noTextEdit="1"/>
              </p:cNvSpPr>
              <p:nvPr/>
            </p:nvSpPr>
            <p:spPr>
              <a:xfrm>
                <a:off x="1538137" y="2351629"/>
                <a:ext cx="6332118" cy="707886"/>
              </a:xfrm>
              <a:prstGeom prst="rect">
                <a:avLst/>
              </a:prstGeom>
              <a:blipFill>
                <a:blip r:embed="rId3"/>
                <a:stretch>
                  <a:fillRect t="-15517" r="-2406" b="-36207"/>
                </a:stretch>
              </a:blipFill>
            </p:spPr>
            <p:txBody>
              <a:bodyPr/>
              <a:lstStyle/>
              <a:p>
                <a:r>
                  <a:rPr lang="en-US">
                    <a:noFill/>
                  </a:rPr>
                  <a:t> </a:t>
                </a:r>
              </a:p>
            </p:txBody>
          </p:sp>
        </mc:Fallback>
      </mc:AlternateContent>
      <p:pic>
        <p:nvPicPr>
          <p:cNvPr id="15" name="Picture 2" descr="Image result for salmon cartoon"/>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662293" y="1750613"/>
            <a:ext cx="1554041" cy="51435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Image result for salmon cartoon"/>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496727" y="2007789"/>
            <a:ext cx="777021" cy="2571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80494" y="1524875"/>
            <a:ext cx="1166368" cy="797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687123" y="3608181"/>
            <a:ext cx="1408719" cy="369332"/>
          </a:xfrm>
          <a:prstGeom prst="rect">
            <a:avLst/>
          </a:prstGeom>
          <a:noFill/>
        </p:spPr>
        <p:txBody>
          <a:bodyPr wrap="none" rtlCol="0">
            <a:spAutoFit/>
          </a:bodyPr>
          <a:lstStyle/>
          <a:p>
            <a:r>
              <a:rPr lang="en-US" dirty="0">
                <a:solidFill>
                  <a:schemeClr val="accent1"/>
                </a:solidFill>
              </a:rPr>
              <a:t>Prior to 2006</a:t>
            </a:r>
          </a:p>
        </p:txBody>
      </p:sp>
      <p:sp>
        <p:nvSpPr>
          <p:cNvPr id="20" name="TextBox 19"/>
          <p:cNvSpPr txBox="1"/>
          <p:nvPr/>
        </p:nvSpPr>
        <p:spPr>
          <a:xfrm>
            <a:off x="2687123" y="3879511"/>
            <a:ext cx="1589089" cy="369332"/>
          </a:xfrm>
          <a:prstGeom prst="rect">
            <a:avLst/>
          </a:prstGeom>
          <a:noFill/>
        </p:spPr>
        <p:txBody>
          <a:bodyPr wrap="none" rtlCol="0">
            <a:spAutoFit/>
          </a:bodyPr>
          <a:lstStyle/>
          <a:p>
            <a:r>
              <a:rPr lang="en-US" dirty="0">
                <a:solidFill>
                  <a:schemeClr val="accent6"/>
                </a:solidFill>
              </a:rPr>
              <a:t>2006 and Later</a:t>
            </a:r>
          </a:p>
        </p:txBody>
      </p:sp>
    </p:spTree>
    <p:extLst>
      <p:ext uri="{BB962C8B-B14F-4D97-AF65-F5344CB8AC3E}">
        <p14:creationId xmlns:p14="http://schemas.microsoft.com/office/powerpoint/2010/main" val="1140316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850" y="2749960"/>
            <a:ext cx="8350250" cy="1323439"/>
          </a:xfrm>
          <a:prstGeom prst="rect">
            <a:avLst/>
          </a:prstGeom>
          <a:noFill/>
        </p:spPr>
        <p:txBody>
          <a:bodyPr wrap="square" rtlCol="0">
            <a:spAutoFit/>
          </a:bodyPr>
          <a:lstStyle/>
          <a:p>
            <a:pPr algn="ctr"/>
            <a:r>
              <a:rPr lang="en-US" sz="4000" dirty="0">
                <a:solidFill>
                  <a:schemeClr val="accent1"/>
                </a:solidFill>
              </a:rPr>
              <a:t>Model 2: PIT-tagged Snake River Spring-Summer Chinook</a:t>
            </a:r>
          </a:p>
        </p:txBody>
      </p:sp>
    </p:spTree>
    <p:extLst>
      <p:ext uri="{BB962C8B-B14F-4D97-AF65-F5344CB8AC3E}">
        <p14:creationId xmlns:p14="http://schemas.microsoft.com/office/powerpoint/2010/main" val="1654382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4000" cy="1729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0" y="1728149"/>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extLst>
              <p:ext uri="{D42A27DB-BD31-4B8C-83A1-F6EECF244321}">
                <p14:modId xmlns:p14="http://schemas.microsoft.com/office/powerpoint/2010/main" val="3032980771"/>
              </p:ext>
            </p:extLst>
          </p:nvPr>
        </p:nvGraphicFramePr>
        <p:xfrm>
          <a:off x="1781952" y="2026069"/>
          <a:ext cx="5706208" cy="4023360"/>
        </p:xfrm>
        <a:graphic>
          <a:graphicData uri="http://schemas.openxmlformats.org/drawingml/2006/table">
            <a:tbl>
              <a:tblPr firstRow="1" lastRow="1">
                <a:tableStyleId>{3B4B98B0-60AC-42C2-AFA5-B58CD77FA1E5}</a:tableStyleId>
              </a:tblPr>
              <a:tblGrid>
                <a:gridCol w="3563133">
                  <a:extLst>
                    <a:ext uri="{9D8B030D-6E8A-4147-A177-3AD203B41FA5}">
                      <a16:colId xmlns:a16="http://schemas.microsoft.com/office/drawing/2014/main" val="1788015991"/>
                    </a:ext>
                  </a:extLst>
                </a:gridCol>
                <a:gridCol w="1104009">
                  <a:extLst>
                    <a:ext uri="{9D8B030D-6E8A-4147-A177-3AD203B41FA5}">
                      <a16:colId xmlns:a16="http://schemas.microsoft.com/office/drawing/2014/main" val="3771625143"/>
                    </a:ext>
                  </a:extLst>
                </a:gridCol>
                <a:gridCol w="1039066">
                  <a:extLst>
                    <a:ext uri="{9D8B030D-6E8A-4147-A177-3AD203B41FA5}">
                      <a16:colId xmlns:a16="http://schemas.microsoft.com/office/drawing/2014/main" val="457895455"/>
                    </a:ext>
                  </a:extLst>
                </a:gridCol>
              </a:tblGrid>
              <a:tr h="0">
                <a:tc>
                  <a:txBody>
                    <a:bodyPr/>
                    <a:lstStyle/>
                    <a:p>
                      <a:pPr marL="0" marR="0">
                        <a:lnSpc>
                          <a:spcPct val="150000"/>
                        </a:lnSpc>
                        <a:spcBef>
                          <a:spcPts val="0"/>
                        </a:spcBef>
                        <a:spcAft>
                          <a:spcPts val="0"/>
                        </a:spcAft>
                      </a:pPr>
                      <a:r>
                        <a:rPr lang="en-US" sz="1400" dirty="0">
                          <a:effectLst/>
                        </a:rPr>
                        <a:t> Population</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ctr">
                        <a:lnSpc>
                          <a:spcPct val="150000"/>
                        </a:lnSpc>
                        <a:spcBef>
                          <a:spcPts val="0"/>
                        </a:spcBef>
                        <a:spcAft>
                          <a:spcPts val="0"/>
                        </a:spcAft>
                      </a:pPr>
                      <a:r>
                        <a:rPr lang="en-US" sz="1400">
                          <a:effectLst/>
                        </a:rPr>
                        <a:t>Hatchery</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ctr">
                        <a:lnSpc>
                          <a:spcPct val="150000"/>
                        </a:lnSpc>
                        <a:spcBef>
                          <a:spcPts val="0"/>
                        </a:spcBef>
                        <a:spcAft>
                          <a:spcPts val="0"/>
                        </a:spcAft>
                      </a:pPr>
                      <a:r>
                        <a:rPr lang="en-US" sz="1400">
                          <a:effectLst/>
                        </a:rPr>
                        <a:t>Wild</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extLst>
                  <a:ext uri="{0D108BD9-81ED-4DB2-BD59-A6C34878D82A}">
                    <a16:rowId xmlns:a16="http://schemas.microsoft.com/office/drawing/2014/main" val="3270699781"/>
                  </a:ext>
                </a:extLst>
              </a:tr>
              <a:tr h="0">
                <a:tc>
                  <a:txBody>
                    <a:bodyPr/>
                    <a:lstStyle/>
                    <a:p>
                      <a:pPr marL="0" marR="0">
                        <a:lnSpc>
                          <a:spcPct val="150000"/>
                        </a:lnSpc>
                        <a:spcBef>
                          <a:spcPts val="0"/>
                        </a:spcBef>
                        <a:spcAft>
                          <a:spcPts val="0"/>
                        </a:spcAft>
                      </a:pPr>
                      <a:r>
                        <a:rPr lang="en-US" sz="1400">
                          <a:effectLst/>
                        </a:rPr>
                        <a:t>Clearwater</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88,895</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4,512</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extLst>
                  <a:ext uri="{0D108BD9-81ED-4DB2-BD59-A6C34878D82A}">
                    <a16:rowId xmlns:a16="http://schemas.microsoft.com/office/drawing/2014/main" val="4162434610"/>
                  </a:ext>
                </a:extLst>
              </a:tr>
              <a:tr h="0">
                <a:tc>
                  <a:txBody>
                    <a:bodyPr/>
                    <a:lstStyle/>
                    <a:p>
                      <a:pPr marL="0" marR="0">
                        <a:lnSpc>
                          <a:spcPct val="150000"/>
                        </a:lnSpc>
                        <a:spcBef>
                          <a:spcPts val="0"/>
                        </a:spcBef>
                        <a:spcAft>
                          <a:spcPts val="0"/>
                        </a:spcAft>
                      </a:pPr>
                      <a:r>
                        <a:rPr lang="en-US" sz="1400">
                          <a:effectLst/>
                        </a:rPr>
                        <a:t>Grande Rhonde and Wallowa</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16,956</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5,636</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extLst>
                  <a:ext uri="{0D108BD9-81ED-4DB2-BD59-A6C34878D82A}">
                    <a16:rowId xmlns:a16="http://schemas.microsoft.com/office/drawing/2014/main" val="3870354315"/>
                  </a:ext>
                </a:extLst>
              </a:tr>
              <a:tr h="0">
                <a:tc>
                  <a:txBody>
                    <a:bodyPr/>
                    <a:lstStyle/>
                    <a:p>
                      <a:pPr marL="0" marR="0">
                        <a:lnSpc>
                          <a:spcPct val="150000"/>
                        </a:lnSpc>
                        <a:spcBef>
                          <a:spcPts val="0"/>
                        </a:spcBef>
                        <a:spcAft>
                          <a:spcPts val="0"/>
                        </a:spcAft>
                      </a:pPr>
                      <a:r>
                        <a:rPr lang="en-US" sz="1400">
                          <a:effectLst/>
                        </a:rPr>
                        <a:t>Late (Imnaha, Pahsimeroi, South Fork Salmon)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60,215</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14,622</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extLst>
                  <a:ext uri="{0D108BD9-81ED-4DB2-BD59-A6C34878D82A}">
                    <a16:rowId xmlns:a16="http://schemas.microsoft.com/office/drawing/2014/main" val="2471012563"/>
                  </a:ext>
                </a:extLst>
              </a:tr>
              <a:tr h="0">
                <a:tc>
                  <a:txBody>
                    <a:bodyPr/>
                    <a:lstStyle/>
                    <a:p>
                      <a:pPr marL="0" marR="0">
                        <a:lnSpc>
                          <a:spcPct val="150000"/>
                        </a:lnSpc>
                        <a:spcBef>
                          <a:spcPts val="0"/>
                        </a:spcBef>
                        <a:spcAft>
                          <a:spcPts val="0"/>
                        </a:spcAft>
                      </a:pPr>
                      <a:r>
                        <a:rPr lang="en-US" sz="1400">
                          <a:effectLst/>
                        </a:rPr>
                        <a:t>Little Salmon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69,016</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8</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extLst>
                  <a:ext uri="{0D108BD9-81ED-4DB2-BD59-A6C34878D82A}">
                    <a16:rowId xmlns:a16="http://schemas.microsoft.com/office/drawing/2014/main" val="3917641113"/>
                  </a:ext>
                </a:extLst>
              </a:tr>
              <a:tr h="0">
                <a:tc>
                  <a:txBody>
                    <a:bodyPr/>
                    <a:lstStyle/>
                    <a:p>
                      <a:pPr marL="0" marR="0">
                        <a:lnSpc>
                          <a:spcPct val="150000"/>
                        </a:lnSpc>
                        <a:spcBef>
                          <a:spcPts val="0"/>
                        </a:spcBef>
                        <a:spcAft>
                          <a:spcPts val="0"/>
                        </a:spcAft>
                      </a:pPr>
                      <a:r>
                        <a:rPr lang="en-US" sz="1400">
                          <a:effectLst/>
                        </a:rPr>
                        <a:t>Lower Snake and Tucannon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11,125</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988</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extLst>
                  <a:ext uri="{0D108BD9-81ED-4DB2-BD59-A6C34878D82A}">
                    <a16:rowId xmlns:a16="http://schemas.microsoft.com/office/drawing/2014/main" val="888330552"/>
                  </a:ext>
                </a:extLst>
              </a:tr>
              <a:tr h="0">
                <a:tc>
                  <a:txBody>
                    <a:bodyPr/>
                    <a:lstStyle/>
                    <a:p>
                      <a:pPr marL="0" marR="0">
                        <a:lnSpc>
                          <a:spcPct val="150000"/>
                        </a:lnSpc>
                        <a:spcBef>
                          <a:spcPts val="0"/>
                        </a:spcBef>
                        <a:spcAft>
                          <a:spcPts val="0"/>
                        </a:spcAft>
                      </a:pPr>
                      <a:r>
                        <a:rPr lang="en-US" sz="1400">
                          <a:effectLst/>
                        </a:rPr>
                        <a:t>Middle Fork Salmon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0</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3,714</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extLst>
                  <a:ext uri="{0D108BD9-81ED-4DB2-BD59-A6C34878D82A}">
                    <a16:rowId xmlns:a16="http://schemas.microsoft.com/office/drawing/2014/main" val="1947468518"/>
                  </a:ext>
                </a:extLst>
              </a:tr>
              <a:tr h="0">
                <a:tc>
                  <a:txBody>
                    <a:bodyPr/>
                    <a:lstStyle/>
                    <a:p>
                      <a:pPr marL="0" marR="0">
                        <a:lnSpc>
                          <a:spcPct val="150000"/>
                        </a:lnSpc>
                        <a:spcBef>
                          <a:spcPts val="0"/>
                        </a:spcBef>
                        <a:spcAft>
                          <a:spcPts val="0"/>
                        </a:spcAft>
                      </a:pPr>
                      <a:r>
                        <a:rPr lang="en-US" sz="1400">
                          <a:effectLst/>
                        </a:rPr>
                        <a:t>Upper Salmon and Lemhi</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5,589</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4,384</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extLst>
                  <a:ext uri="{0D108BD9-81ED-4DB2-BD59-A6C34878D82A}">
                    <a16:rowId xmlns:a16="http://schemas.microsoft.com/office/drawing/2014/main" val="3317657753"/>
                  </a:ext>
                </a:extLst>
              </a:tr>
              <a:tr h="0">
                <a:tc>
                  <a:txBody>
                    <a:bodyPr/>
                    <a:lstStyle/>
                    <a:p>
                      <a:pPr marL="0" marR="0">
                        <a:lnSpc>
                          <a:spcPct val="150000"/>
                        </a:lnSpc>
                        <a:spcBef>
                          <a:spcPts val="0"/>
                        </a:spcBef>
                        <a:spcAft>
                          <a:spcPts val="0"/>
                        </a:spcAft>
                      </a:pPr>
                      <a:r>
                        <a:rPr lang="en-US" sz="1400" dirty="0">
                          <a:effectLst/>
                        </a:rPr>
                        <a:t>Total</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a:effectLst/>
                        </a:rPr>
                        <a:t>251,796</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tc>
                  <a:txBody>
                    <a:bodyPr/>
                    <a:lstStyle/>
                    <a:p>
                      <a:pPr marL="0" marR="0" algn="r">
                        <a:lnSpc>
                          <a:spcPct val="150000"/>
                        </a:lnSpc>
                        <a:spcBef>
                          <a:spcPts val="0"/>
                        </a:spcBef>
                        <a:spcAft>
                          <a:spcPts val="0"/>
                        </a:spcAft>
                      </a:pPr>
                      <a:r>
                        <a:rPr lang="en-US" sz="1400" dirty="0">
                          <a:effectLst/>
                        </a:rPr>
                        <a:t>33,864</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0" marR="63500" marT="63500" marB="63500"/>
                </a:tc>
                <a:extLst>
                  <a:ext uri="{0D108BD9-81ED-4DB2-BD59-A6C34878D82A}">
                    <a16:rowId xmlns:a16="http://schemas.microsoft.com/office/drawing/2014/main" val="146006376"/>
                  </a:ext>
                </a:extLst>
              </a:tr>
            </a:tbl>
          </a:graphicData>
        </a:graphic>
      </p:graphicFrame>
      <p:sp>
        <p:nvSpPr>
          <p:cNvPr id="3" name="TextBox 2"/>
          <p:cNvSpPr txBox="1"/>
          <p:nvPr/>
        </p:nvSpPr>
        <p:spPr>
          <a:xfrm>
            <a:off x="218197" y="390020"/>
            <a:ext cx="8762206" cy="954107"/>
          </a:xfrm>
          <a:prstGeom prst="rect">
            <a:avLst/>
          </a:prstGeom>
          <a:noFill/>
        </p:spPr>
        <p:txBody>
          <a:bodyPr wrap="none" rtlCol="0">
            <a:spAutoFit/>
          </a:bodyPr>
          <a:lstStyle/>
          <a:p>
            <a:pPr algn="ctr"/>
            <a:r>
              <a:rPr lang="en-US" sz="3600" dirty="0">
                <a:solidFill>
                  <a:schemeClr val="accent1"/>
                </a:solidFill>
              </a:rPr>
              <a:t>Model 2: Snake River Spring-Summer Chinook</a:t>
            </a:r>
          </a:p>
          <a:p>
            <a:pPr algn="ctr"/>
            <a:r>
              <a:rPr lang="en-US" sz="2000" dirty="0">
                <a:solidFill>
                  <a:schemeClr val="accent1"/>
                </a:solidFill>
              </a:rPr>
              <a:t>Juvenile migration years 2000-2015</a:t>
            </a: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6200000">
            <a:off x="-152356" y="3819030"/>
            <a:ext cx="1767254" cy="437439"/>
          </a:xfrm>
          <a:prstGeom prst="rect">
            <a:avLst/>
          </a:prstGeom>
          <a:ln w="19050">
            <a:noFill/>
          </a:ln>
        </p:spPr>
      </p:pic>
    </p:spTree>
    <p:extLst>
      <p:ext uri="{BB962C8B-B14F-4D97-AF65-F5344CB8AC3E}">
        <p14:creationId xmlns:p14="http://schemas.microsoft.com/office/powerpoint/2010/main" val="16915514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columbia river map"/>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33375" y="0"/>
            <a:ext cx="85725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5301369" y="3551851"/>
            <a:ext cx="182880" cy="182880"/>
          </a:xfrm>
          <a:prstGeom prst="ellipse">
            <a:avLst/>
          </a:prstGeom>
          <a:gradFill>
            <a:gsLst>
              <a:gs pos="0">
                <a:srgbClr val="FF0000"/>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Freeform 3"/>
          <p:cNvSpPr/>
          <p:nvPr/>
        </p:nvSpPr>
        <p:spPr>
          <a:xfrm>
            <a:off x="641350" y="812800"/>
            <a:ext cx="4679950" cy="3285949"/>
          </a:xfrm>
          <a:custGeom>
            <a:avLst/>
            <a:gdLst>
              <a:gd name="connsiteX0" fmla="*/ 4679950 w 4679950"/>
              <a:gd name="connsiteY0" fmla="*/ 2781300 h 3285949"/>
              <a:gd name="connsiteX1" fmla="*/ 4298950 w 4679950"/>
              <a:gd name="connsiteY1" fmla="*/ 2863850 h 3285949"/>
              <a:gd name="connsiteX2" fmla="*/ 4165600 w 4679950"/>
              <a:gd name="connsiteY2" fmla="*/ 3060700 h 3285949"/>
              <a:gd name="connsiteX3" fmla="*/ 4019550 w 4679950"/>
              <a:gd name="connsiteY3" fmla="*/ 3194050 h 3285949"/>
              <a:gd name="connsiteX4" fmla="*/ 3556000 w 4679950"/>
              <a:gd name="connsiteY4" fmla="*/ 3257550 h 3285949"/>
              <a:gd name="connsiteX5" fmla="*/ 3143250 w 4679950"/>
              <a:gd name="connsiteY5" fmla="*/ 3238500 h 3285949"/>
              <a:gd name="connsiteX6" fmla="*/ 2806700 w 4679950"/>
              <a:gd name="connsiteY6" fmla="*/ 3276600 h 3285949"/>
              <a:gd name="connsiteX7" fmla="*/ 2762250 w 4679950"/>
              <a:gd name="connsiteY7" fmla="*/ 3035300 h 3285949"/>
              <a:gd name="connsiteX8" fmla="*/ 2540000 w 4679950"/>
              <a:gd name="connsiteY8" fmla="*/ 2914650 h 3285949"/>
              <a:gd name="connsiteX9" fmla="*/ 2279650 w 4679950"/>
              <a:gd name="connsiteY9" fmla="*/ 2876550 h 3285949"/>
              <a:gd name="connsiteX10" fmla="*/ 2178050 w 4679950"/>
              <a:gd name="connsiteY10" fmla="*/ 2565400 h 3285949"/>
              <a:gd name="connsiteX11" fmla="*/ 1930400 w 4679950"/>
              <a:gd name="connsiteY11" fmla="*/ 1752600 h 3285949"/>
              <a:gd name="connsiteX12" fmla="*/ 698500 w 4679950"/>
              <a:gd name="connsiteY12" fmla="*/ 450850 h 3285949"/>
              <a:gd name="connsiteX13" fmla="*/ 0 w 4679950"/>
              <a:gd name="connsiteY13" fmla="*/ 0 h 328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79950" h="3285949">
                <a:moveTo>
                  <a:pt x="4679950" y="2781300"/>
                </a:moveTo>
                <a:cubicBezTo>
                  <a:pt x="4532312" y="2799291"/>
                  <a:pt x="4384675" y="2817283"/>
                  <a:pt x="4298950" y="2863850"/>
                </a:cubicBezTo>
                <a:cubicBezTo>
                  <a:pt x="4213225" y="2910417"/>
                  <a:pt x="4212167" y="3005667"/>
                  <a:pt x="4165600" y="3060700"/>
                </a:cubicBezTo>
                <a:cubicBezTo>
                  <a:pt x="4119033" y="3115733"/>
                  <a:pt x="4121150" y="3161242"/>
                  <a:pt x="4019550" y="3194050"/>
                </a:cubicBezTo>
                <a:cubicBezTo>
                  <a:pt x="3917950" y="3226858"/>
                  <a:pt x="3702050" y="3250142"/>
                  <a:pt x="3556000" y="3257550"/>
                </a:cubicBezTo>
                <a:cubicBezTo>
                  <a:pt x="3409950" y="3264958"/>
                  <a:pt x="3268133" y="3235325"/>
                  <a:pt x="3143250" y="3238500"/>
                </a:cubicBezTo>
                <a:cubicBezTo>
                  <a:pt x="3018367" y="3241675"/>
                  <a:pt x="2870200" y="3310467"/>
                  <a:pt x="2806700" y="3276600"/>
                </a:cubicBezTo>
                <a:cubicBezTo>
                  <a:pt x="2743200" y="3242733"/>
                  <a:pt x="2806700" y="3095625"/>
                  <a:pt x="2762250" y="3035300"/>
                </a:cubicBezTo>
                <a:cubicBezTo>
                  <a:pt x="2717800" y="2974975"/>
                  <a:pt x="2620433" y="2941108"/>
                  <a:pt x="2540000" y="2914650"/>
                </a:cubicBezTo>
                <a:cubicBezTo>
                  <a:pt x="2459567" y="2888192"/>
                  <a:pt x="2339975" y="2934758"/>
                  <a:pt x="2279650" y="2876550"/>
                </a:cubicBezTo>
                <a:cubicBezTo>
                  <a:pt x="2219325" y="2818342"/>
                  <a:pt x="2236258" y="2752725"/>
                  <a:pt x="2178050" y="2565400"/>
                </a:cubicBezTo>
                <a:cubicBezTo>
                  <a:pt x="2119842" y="2378075"/>
                  <a:pt x="2176992" y="2105025"/>
                  <a:pt x="1930400" y="1752600"/>
                </a:cubicBezTo>
                <a:cubicBezTo>
                  <a:pt x="1683808" y="1400175"/>
                  <a:pt x="1020233" y="742950"/>
                  <a:pt x="698500" y="450850"/>
                </a:cubicBezTo>
                <a:cubicBezTo>
                  <a:pt x="376767" y="158750"/>
                  <a:pt x="188383" y="79375"/>
                  <a:pt x="0" y="0"/>
                </a:cubicBezTo>
              </a:path>
            </a:pathLst>
          </a:custGeom>
          <a:noFill/>
          <a:ln w="38100">
            <a:solidFill>
              <a:schemeClr val="accent2"/>
            </a:solidFill>
            <a:headEnd type="none" w="med" len="med"/>
            <a:tailEnd type="triangl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reeform 5"/>
          <p:cNvSpPr/>
          <p:nvPr/>
        </p:nvSpPr>
        <p:spPr>
          <a:xfrm>
            <a:off x="633158" y="2120900"/>
            <a:ext cx="4713542" cy="2035423"/>
          </a:xfrm>
          <a:custGeom>
            <a:avLst/>
            <a:gdLst>
              <a:gd name="connsiteX0" fmla="*/ 1842 w 4713542"/>
              <a:gd name="connsiteY0" fmla="*/ 0 h 2035423"/>
              <a:gd name="connsiteX1" fmla="*/ 160592 w 4713542"/>
              <a:gd name="connsiteY1" fmla="*/ 349250 h 2035423"/>
              <a:gd name="connsiteX2" fmla="*/ 1017842 w 4713542"/>
              <a:gd name="connsiteY2" fmla="*/ 1212850 h 2035423"/>
              <a:gd name="connsiteX3" fmla="*/ 2364042 w 4713542"/>
              <a:gd name="connsiteY3" fmla="*/ 1625600 h 2035423"/>
              <a:gd name="connsiteX4" fmla="*/ 2713292 w 4713542"/>
              <a:gd name="connsiteY4" fmla="*/ 1714500 h 2035423"/>
              <a:gd name="connsiteX5" fmla="*/ 2789492 w 4713542"/>
              <a:gd name="connsiteY5" fmla="*/ 2019300 h 2035423"/>
              <a:gd name="connsiteX6" fmla="*/ 3075242 w 4713542"/>
              <a:gd name="connsiteY6" fmla="*/ 1993900 h 2035423"/>
              <a:gd name="connsiteX7" fmla="*/ 3621342 w 4713542"/>
              <a:gd name="connsiteY7" fmla="*/ 2000250 h 2035423"/>
              <a:gd name="connsiteX8" fmla="*/ 4103942 w 4713542"/>
              <a:gd name="connsiteY8" fmla="*/ 1924050 h 2035423"/>
              <a:gd name="connsiteX9" fmla="*/ 4300792 w 4713542"/>
              <a:gd name="connsiteY9" fmla="*/ 1612900 h 2035423"/>
              <a:gd name="connsiteX10" fmla="*/ 4713542 w 4713542"/>
              <a:gd name="connsiteY10" fmla="*/ 1530350 h 203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13542" h="2035423">
                <a:moveTo>
                  <a:pt x="1842" y="0"/>
                </a:moveTo>
                <a:cubicBezTo>
                  <a:pt x="-3450" y="73554"/>
                  <a:pt x="-8741" y="147108"/>
                  <a:pt x="160592" y="349250"/>
                </a:cubicBezTo>
                <a:cubicBezTo>
                  <a:pt x="329925" y="551392"/>
                  <a:pt x="650600" y="1000125"/>
                  <a:pt x="1017842" y="1212850"/>
                </a:cubicBezTo>
                <a:cubicBezTo>
                  <a:pt x="1385084" y="1425575"/>
                  <a:pt x="2081467" y="1541992"/>
                  <a:pt x="2364042" y="1625600"/>
                </a:cubicBezTo>
                <a:cubicBezTo>
                  <a:pt x="2646617" y="1709208"/>
                  <a:pt x="2642384" y="1648883"/>
                  <a:pt x="2713292" y="1714500"/>
                </a:cubicBezTo>
                <a:cubicBezTo>
                  <a:pt x="2784200" y="1780117"/>
                  <a:pt x="2729167" y="1972733"/>
                  <a:pt x="2789492" y="2019300"/>
                </a:cubicBezTo>
                <a:cubicBezTo>
                  <a:pt x="2849817" y="2065867"/>
                  <a:pt x="2936600" y="1997075"/>
                  <a:pt x="3075242" y="1993900"/>
                </a:cubicBezTo>
                <a:cubicBezTo>
                  <a:pt x="3213884" y="1990725"/>
                  <a:pt x="3449892" y="2011892"/>
                  <a:pt x="3621342" y="2000250"/>
                </a:cubicBezTo>
                <a:cubicBezTo>
                  <a:pt x="3792792" y="1988608"/>
                  <a:pt x="3990700" y="1988608"/>
                  <a:pt x="4103942" y="1924050"/>
                </a:cubicBezTo>
                <a:cubicBezTo>
                  <a:pt x="4217184" y="1859492"/>
                  <a:pt x="4199192" y="1678517"/>
                  <a:pt x="4300792" y="1612900"/>
                </a:cubicBezTo>
                <a:cubicBezTo>
                  <a:pt x="4402392" y="1547283"/>
                  <a:pt x="4557967" y="1538816"/>
                  <a:pt x="4713542" y="1530350"/>
                </a:cubicBezTo>
              </a:path>
            </a:pathLst>
          </a:custGeom>
          <a:noFill/>
          <a:ln w="38100">
            <a:solidFill>
              <a:schemeClr val="accent2"/>
            </a:solidFill>
            <a:headEnd type="none" w="med" len="med"/>
            <a:tailEnd type="triangl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3712599" y="3992541"/>
            <a:ext cx="182880" cy="182880"/>
          </a:xfrm>
          <a:prstGeom prst="ellipse">
            <a:avLst/>
          </a:prstGeom>
          <a:gradFill>
            <a:gsLst>
              <a:gs pos="0">
                <a:schemeClr val="accent6"/>
              </a:gs>
              <a:gs pos="100000">
                <a:schemeClr val="accent6">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666750" y="755650"/>
            <a:ext cx="3054350" cy="3337785"/>
          </a:xfrm>
          <a:custGeom>
            <a:avLst/>
            <a:gdLst>
              <a:gd name="connsiteX0" fmla="*/ 3054350 w 3054350"/>
              <a:gd name="connsiteY0" fmla="*/ 3276600 h 3337785"/>
              <a:gd name="connsiteX1" fmla="*/ 2806700 w 3054350"/>
              <a:gd name="connsiteY1" fmla="*/ 3321050 h 3337785"/>
              <a:gd name="connsiteX2" fmla="*/ 2743200 w 3054350"/>
              <a:gd name="connsiteY2" fmla="*/ 3028950 h 3337785"/>
              <a:gd name="connsiteX3" fmla="*/ 2279650 w 3054350"/>
              <a:gd name="connsiteY3" fmla="*/ 2927350 h 3337785"/>
              <a:gd name="connsiteX4" fmla="*/ 2089150 w 3054350"/>
              <a:gd name="connsiteY4" fmla="*/ 2076450 h 3337785"/>
              <a:gd name="connsiteX5" fmla="*/ 1263650 w 3054350"/>
              <a:gd name="connsiteY5" fmla="*/ 1009650 h 3337785"/>
              <a:gd name="connsiteX6" fmla="*/ 406400 w 3054350"/>
              <a:gd name="connsiteY6" fmla="*/ 228600 h 3337785"/>
              <a:gd name="connsiteX7" fmla="*/ 0 w 3054350"/>
              <a:gd name="connsiteY7" fmla="*/ 0 h 3337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4350" h="3337785">
                <a:moveTo>
                  <a:pt x="3054350" y="3276600"/>
                </a:moveTo>
                <a:cubicBezTo>
                  <a:pt x="2956454" y="3319462"/>
                  <a:pt x="2858558" y="3362325"/>
                  <a:pt x="2806700" y="3321050"/>
                </a:cubicBezTo>
                <a:cubicBezTo>
                  <a:pt x="2754842" y="3279775"/>
                  <a:pt x="2831042" y="3094567"/>
                  <a:pt x="2743200" y="3028950"/>
                </a:cubicBezTo>
                <a:cubicBezTo>
                  <a:pt x="2655358" y="2963333"/>
                  <a:pt x="2388658" y="3086100"/>
                  <a:pt x="2279650" y="2927350"/>
                </a:cubicBezTo>
                <a:cubicBezTo>
                  <a:pt x="2170642" y="2768600"/>
                  <a:pt x="2258483" y="2396067"/>
                  <a:pt x="2089150" y="2076450"/>
                </a:cubicBezTo>
                <a:cubicBezTo>
                  <a:pt x="1919817" y="1756833"/>
                  <a:pt x="1544108" y="1317625"/>
                  <a:pt x="1263650" y="1009650"/>
                </a:cubicBezTo>
                <a:cubicBezTo>
                  <a:pt x="983192" y="701675"/>
                  <a:pt x="617008" y="396875"/>
                  <a:pt x="406400" y="228600"/>
                </a:cubicBezTo>
                <a:cubicBezTo>
                  <a:pt x="195792" y="60325"/>
                  <a:pt x="97896" y="30162"/>
                  <a:pt x="0" y="0"/>
                </a:cubicBezTo>
              </a:path>
            </a:pathLst>
          </a:custGeom>
          <a:noFill/>
          <a:ln w="38100">
            <a:solidFill>
              <a:srgbClr val="FF0000"/>
            </a:solidFill>
            <a:headEnd type="none" w="med" len="med"/>
            <a:tailEnd type="triangl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reeform 7"/>
          <p:cNvSpPr/>
          <p:nvPr/>
        </p:nvSpPr>
        <p:spPr>
          <a:xfrm>
            <a:off x="635000" y="2139950"/>
            <a:ext cx="3105150" cy="2021817"/>
          </a:xfrm>
          <a:custGeom>
            <a:avLst/>
            <a:gdLst>
              <a:gd name="connsiteX0" fmla="*/ 0 w 3105150"/>
              <a:gd name="connsiteY0" fmla="*/ 0 h 2021817"/>
              <a:gd name="connsiteX1" fmla="*/ 908050 w 3105150"/>
              <a:gd name="connsiteY1" fmla="*/ 1073150 h 2021817"/>
              <a:gd name="connsiteX2" fmla="*/ 2406650 w 3105150"/>
              <a:gd name="connsiteY2" fmla="*/ 1657350 h 2021817"/>
              <a:gd name="connsiteX3" fmla="*/ 2781300 w 3105150"/>
              <a:gd name="connsiteY3" fmla="*/ 1689100 h 2021817"/>
              <a:gd name="connsiteX4" fmla="*/ 2794000 w 3105150"/>
              <a:gd name="connsiteY4" fmla="*/ 2006600 h 2021817"/>
              <a:gd name="connsiteX5" fmla="*/ 3105150 w 3105150"/>
              <a:gd name="connsiteY5" fmla="*/ 1974850 h 202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5150" h="2021817">
                <a:moveTo>
                  <a:pt x="0" y="0"/>
                </a:moveTo>
                <a:cubicBezTo>
                  <a:pt x="253471" y="398462"/>
                  <a:pt x="506942" y="796925"/>
                  <a:pt x="908050" y="1073150"/>
                </a:cubicBezTo>
                <a:cubicBezTo>
                  <a:pt x="1309158" y="1349375"/>
                  <a:pt x="2094442" y="1554692"/>
                  <a:pt x="2406650" y="1657350"/>
                </a:cubicBezTo>
                <a:cubicBezTo>
                  <a:pt x="2718858" y="1760008"/>
                  <a:pt x="2716742" y="1630892"/>
                  <a:pt x="2781300" y="1689100"/>
                </a:cubicBezTo>
                <a:cubicBezTo>
                  <a:pt x="2845858" y="1747308"/>
                  <a:pt x="2740025" y="1958975"/>
                  <a:pt x="2794000" y="2006600"/>
                </a:cubicBezTo>
                <a:cubicBezTo>
                  <a:pt x="2847975" y="2054225"/>
                  <a:pt x="3105150" y="1974850"/>
                  <a:pt x="3105150" y="1974850"/>
                </a:cubicBezTo>
              </a:path>
            </a:pathLst>
          </a:custGeom>
          <a:noFill/>
          <a:ln w="38100">
            <a:solidFill>
              <a:srgbClr val="FF0000"/>
            </a:solidFill>
            <a:headEnd type="none" w="med" len="med"/>
            <a:tailEnd type="triangl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234519" y="3150858"/>
            <a:ext cx="770211" cy="523220"/>
          </a:xfrm>
          <a:prstGeom prst="rect">
            <a:avLst/>
          </a:prstGeom>
          <a:noFill/>
        </p:spPr>
        <p:txBody>
          <a:bodyPr wrap="none" rtlCol="0">
            <a:spAutoFit/>
          </a:bodyPr>
          <a:lstStyle/>
          <a:p>
            <a:r>
              <a:rPr lang="en-US" sz="2800" b="1" dirty="0">
                <a:ln w="1905"/>
                <a:gradFill>
                  <a:gsLst>
                    <a:gs pos="0">
                      <a:schemeClr val="accent2">
                        <a:lumMod val="75000"/>
                      </a:schemeClr>
                    </a:gs>
                    <a:gs pos="78000">
                      <a:schemeClr val="accent2"/>
                    </a:gs>
                    <a:gs pos="100000">
                      <a:schemeClr val="accent6">
                        <a:tint val="12000"/>
                        <a:satMod val="255000"/>
                      </a:schemeClr>
                    </a:gs>
                  </a:gsLst>
                  <a:lin ang="5400000"/>
                </a:gradFill>
                <a:effectLst>
                  <a:innerShdw blurRad="69850" dist="43180" dir="5400000">
                    <a:srgbClr val="000000">
                      <a:alpha val="65000"/>
                    </a:srgbClr>
                  </a:innerShdw>
                </a:effectLst>
              </a:rPr>
              <a:t>SAR</a:t>
            </a:r>
          </a:p>
        </p:txBody>
      </p:sp>
      <p:sp>
        <p:nvSpPr>
          <p:cNvPr id="11" name="TextBox 10"/>
          <p:cNvSpPr txBox="1"/>
          <p:nvPr/>
        </p:nvSpPr>
        <p:spPr>
          <a:xfrm>
            <a:off x="1097619" y="3548500"/>
            <a:ext cx="1359831" cy="954107"/>
          </a:xfrm>
          <a:prstGeom prst="rect">
            <a:avLst/>
          </a:prstGeom>
          <a:noFill/>
        </p:spPr>
        <p:txBody>
          <a:bodyPr wrap="square" rtlCol="0">
            <a:spAutoFit/>
          </a:bodyPr>
          <a:lstStyle/>
          <a:p>
            <a:pPr algn="ctr"/>
            <a:r>
              <a:rPr lang="en-US" sz="2800" b="1" dirty="0">
                <a:ln w="1905"/>
                <a:gradFill>
                  <a:gsLst>
                    <a:gs pos="0">
                      <a:srgbClr val="C00000"/>
                    </a:gs>
                    <a:gs pos="78000">
                      <a:srgbClr val="FF0000"/>
                    </a:gs>
                    <a:gs pos="100000">
                      <a:schemeClr val="accent6">
                        <a:tint val="12000"/>
                        <a:satMod val="255000"/>
                      </a:schemeClr>
                    </a:gs>
                  </a:gsLst>
                  <a:lin ang="5400000"/>
                </a:gradFill>
                <a:effectLst>
                  <a:innerShdw blurRad="69850" dist="43180" dir="5400000">
                    <a:srgbClr val="000000">
                      <a:alpha val="65000"/>
                    </a:srgbClr>
                  </a:innerShdw>
                </a:effectLst>
              </a:rPr>
              <a:t>Ocean Survival</a:t>
            </a:r>
          </a:p>
        </p:txBody>
      </p:sp>
      <p:pic>
        <p:nvPicPr>
          <p:cNvPr id="2050" name="Picture 2" descr="Image result for pit tags transparent"/>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6957" y="4499193"/>
            <a:ext cx="2010493" cy="201049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730751" y="5587274"/>
            <a:ext cx="3752850" cy="738664"/>
          </a:xfrm>
          <a:prstGeom prst="rect">
            <a:avLst/>
          </a:prstGeom>
          <a:solidFill>
            <a:schemeClr val="bg1">
              <a:lumMod val="95000"/>
            </a:schemeClr>
          </a:solidFill>
          <a:ln>
            <a:solidFill>
              <a:schemeClr val="tx1"/>
            </a:solidFill>
          </a:ln>
        </p:spPr>
        <p:txBody>
          <a:bodyPr wrap="square" rtlCol="0">
            <a:spAutoFit/>
          </a:bodyPr>
          <a:lstStyle/>
          <a:p>
            <a:r>
              <a:rPr lang="en-US" sz="2400" dirty="0">
                <a:solidFill>
                  <a:schemeClr val="accent1"/>
                </a:solidFill>
              </a:rPr>
              <a:t>Model 2:  </a:t>
            </a:r>
            <a:r>
              <a:rPr lang="en-US" dirty="0">
                <a:solidFill>
                  <a:schemeClr val="accent5"/>
                </a:solidFill>
              </a:rPr>
              <a:t>Organized PIT tag data Provided by </a:t>
            </a:r>
            <a:r>
              <a:rPr lang="en-US" i="1" dirty="0">
                <a:solidFill>
                  <a:schemeClr val="accent5"/>
                </a:solidFill>
              </a:rPr>
              <a:t>Columbia Basin Research</a:t>
            </a:r>
          </a:p>
        </p:txBody>
      </p:sp>
    </p:spTree>
    <p:extLst>
      <p:ext uri="{BB962C8B-B14F-4D97-AF65-F5344CB8AC3E}">
        <p14:creationId xmlns:p14="http://schemas.microsoft.com/office/powerpoint/2010/main" val="555878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29850" y="623263"/>
            <a:ext cx="913415" cy="914400"/>
          </a:xfrm>
          <a:prstGeom prst="rect">
            <a:avLst/>
          </a:prstGeom>
        </p:spPr>
      </p:pic>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571625"/>
            <a:ext cx="9147790" cy="5286375"/>
          </a:xfrm>
          <a:prstGeom prst="rect">
            <a:avLst/>
          </a:prstGeom>
        </p:spPr>
      </p:pic>
      <p:sp>
        <p:nvSpPr>
          <p:cNvPr id="3" name="Rectangle 2"/>
          <p:cNvSpPr/>
          <p:nvPr/>
        </p:nvSpPr>
        <p:spPr>
          <a:xfrm>
            <a:off x="824860" y="57150"/>
            <a:ext cx="7498070" cy="1446550"/>
          </a:xfrm>
          <a:prstGeom prst="rect">
            <a:avLst/>
          </a:prstGeom>
        </p:spPr>
        <p:txBody>
          <a:bodyPr wrap="square">
            <a:spAutoFit/>
          </a:bodyPr>
          <a:lstStyle/>
          <a:p>
            <a:pPr algn="ctr"/>
            <a:r>
              <a:rPr lang="en-US" sz="4400" dirty="0">
                <a:solidFill>
                  <a:schemeClr val="accent1"/>
                </a:solidFill>
                <a:latin typeface="Calibri" panose="020F0502020204030204" pitchFamily="34" charset="0"/>
              </a:rPr>
              <a:t>Action Effectiveness Monitoring and Research (AEMR)</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4525" y="710411"/>
            <a:ext cx="738463" cy="740104"/>
          </a:xfrm>
          <a:prstGeom prst="rect">
            <a:avLst/>
          </a:prstGeom>
        </p:spPr>
      </p:pic>
      <p:sp>
        <p:nvSpPr>
          <p:cNvPr id="8" name="Oval 7"/>
          <p:cNvSpPr/>
          <p:nvPr/>
        </p:nvSpPr>
        <p:spPr>
          <a:xfrm>
            <a:off x="1314450" y="3054350"/>
            <a:ext cx="1917700" cy="61595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594350" y="5168900"/>
            <a:ext cx="1917700" cy="61595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2861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 y="0"/>
            <a:ext cx="9144000" cy="12338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1" y="1233836"/>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rot="16200000">
            <a:off x="-13076" y="3247058"/>
            <a:ext cx="1787575" cy="707886"/>
          </a:xfrm>
          <a:prstGeom prst="rect">
            <a:avLst/>
          </a:prstGeom>
          <a:noFill/>
        </p:spPr>
        <p:txBody>
          <a:bodyPr wrap="square" rtlCol="0">
            <a:spAutoFit/>
          </a:bodyPr>
          <a:lstStyle/>
          <a:p>
            <a:pPr algn="ctr"/>
            <a:r>
              <a:rPr lang="en-US" sz="2000" dirty="0"/>
              <a:t>Smolt-to-Adult Survival (SAR)</a:t>
            </a:r>
          </a:p>
        </p:txBody>
      </p:sp>
      <p:sp>
        <p:nvSpPr>
          <p:cNvPr id="4" name="TextBox 3"/>
          <p:cNvSpPr txBox="1"/>
          <p:nvPr/>
        </p:nvSpPr>
        <p:spPr>
          <a:xfrm>
            <a:off x="651010" y="374145"/>
            <a:ext cx="7971478" cy="646331"/>
          </a:xfrm>
          <a:prstGeom prst="rect">
            <a:avLst/>
          </a:prstGeom>
          <a:noFill/>
        </p:spPr>
        <p:txBody>
          <a:bodyPr wrap="none" rtlCol="0">
            <a:spAutoFit/>
          </a:bodyPr>
          <a:lstStyle/>
          <a:p>
            <a:r>
              <a:rPr lang="en-US" sz="3600" i="1" dirty="0">
                <a:solidFill>
                  <a:schemeClr val="accent1"/>
                </a:solidFill>
              </a:rPr>
              <a:t>Where</a:t>
            </a:r>
            <a:r>
              <a:rPr lang="en-US" sz="3600" dirty="0">
                <a:solidFill>
                  <a:schemeClr val="accent1"/>
                </a:solidFill>
              </a:rPr>
              <a:t> is Variability in Survival Occurring?</a:t>
            </a:r>
          </a:p>
        </p:txBody>
      </p:sp>
      <p:sp>
        <p:nvSpPr>
          <p:cNvPr id="5" name="TextBox 4"/>
          <p:cNvSpPr txBox="1"/>
          <p:nvPr/>
        </p:nvSpPr>
        <p:spPr>
          <a:xfrm>
            <a:off x="1075712" y="1430925"/>
            <a:ext cx="6980508" cy="461665"/>
          </a:xfrm>
          <a:prstGeom prst="rect">
            <a:avLst/>
          </a:prstGeom>
          <a:noFill/>
        </p:spPr>
        <p:txBody>
          <a:bodyPr wrap="square" rtlCol="0">
            <a:spAutoFit/>
          </a:bodyPr>
          <a:lstStyle/>
          <a:p>
            <a:pPr algn="ctr"/>
            <a:r>
              <a:rPr lang="en-US" sz="2400" dirty="0">
                <a:solidFill>
                  <a:schemeClr val="accent1"/>
                </a:solidFill>
              </a:rPr>
              <a:t>Snake River spring/summer Chinook, 1999-2015</a:t>
            </a:r>
          </a:p>
        </p:txBody>
      </p:sp>
      <p:sp>
        <p:nvSpPr>
          <p:cNvPr id="14" name="TextBox 13"/>
          <p:cNvSpPr txBox="1"/>
          <p:nvPr/>
        </p:nvSpPr>
        <p:spPr>
          <a:xfrm>
            <a:off x="5848421" y="5075787"/>
            <a:ext cx="1765230" cy="646331"/>
          </a:xfrm>
          <a:prstGeom prst="rect">
            <a:avLst/>
          </a:prstGeom>
          <a:noFill/>
        </p:spPr>
        <p:txBody>
          <a:bodyPr wrap="square" rtlCol="0">
            <a:spAutoFit/>
          </a:bodyPr>
          <a:lstStyle/>
          <a:p>
            <a:pPr algn="ctr"/>
            <a:r>
              <a:rPr lang="en-US" dirty="0"/>
              <a:t>Ocean Survival (BON to BON)</a:t>
            </a:r>
          </a:p>
        </p:txBody>
      </p:sp>
      <p:sp>
        <p:nvSpPr>
          <p:cNvPr id="17" name="TextBox 16"/>
          <p:cNvSpPr txBox="1"/>
          <p:nvPr/>
        </p:nvSpPr>
        <p:spPr>
          <a:xfrm>
            <a:off x="2170777" y="5075787"/>
            <a:ext cx="1836073" cy="646331"/>
          </a:xfrm>
          <a:prstGeom prst="rect">
            <a:avLst/>
          </a:prstGeom>
          <a:noFill/>
        </p:spPr>
        <p:txBody>
          <a:bodyPr wrap="square" rtlCol="0">
            <a:spAutoFit/>
          </a:bodyPr>
          <a:lstStyle/>
          <a:p>
            <a:pPr algn="ctr"/>
            <a:r>
              <a:rPr lang="en-US" dirty="0"/>
              <a:t>In-river Survival (LGR to BON) </a:t>
            </a:r>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78468" y="2244096"/>
            <a:ext cx="3354280" cy="2829864"/>
          </a:xfrm>
          <a:prstGeom prst="rect">
            <a:avLst/>
          </a:prstGeom>
        </p:spPr>
      </p:pic>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18733" y="2244096"/>
            <a:ext cx="3166280" cy="2819968"/>
          </a:xfrm>
          <a:prstGeom prst="rect">
            <a:avLst/>
          </a:prstGeom>
        </p:spPr>
      </p:pic>
      <p:sp>
        <p:nvSpPr>
          <p:cNvPr id="12" name="Rectangle 11"/>
          <p:cNvSpPr/>
          <p:nvPr/>
        </p:nvSpPr>
        <p:spPr>
          <a:xfrm>
            <a:off x="5253672" y="6200166"/>
            <a:ext cx="3907300" cy="523220"/>
          </a:xfrm>
          <a:prstGeom prst="rect">
            <a:avLst/>
          </a:prstGeom>
        </p:spPr>
        <p:txBody>
          <a:bodyPr wrap="square">
            <a:spAutoFit/>
          </a:bodyPr>
          <a:lstStyle/>
          <a:p>
            <a:r>
              <a:rPr lang="en-US" sz="1400" dirty="0">
                <a:solidFill>
                  <a:schemeClr val="bg1">
                    <a:lumMod val="50000"/>
                  </a:schemeClr>
                </a:solidFill>
              </a:rPr>
              <a:t>Data from CBR DART:  http://www.cbr.washington.edu/trends/index.php</a:t>
            </a:r>
          </a:p>
        </p:txBody>
      </p:sp>
    </p:spTree>
    <p:extLst>
      <p:ext uri="{BB962C8B-B14F-4D97-AF65-F5344CB8AC3E}">
        <p14:creationId xmlns:p14="http://schemas.microsoft.com/office/powerpoint/2010/main" val="410726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lated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81534" y="2902673"/>
            <a:ext cx="3932069" cy="262890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1"/>
            <a:ext cx="9144000" cy="14647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927100" y="129778"/>
            <a:ext cx="7385050" cy="1323439"/>
          </a:xfrm>
          <a:prstGeom prst="rect">
            <a:avLst/>
          </a:prstGeom>
          <a:noFill/>
        </p:spPr>
        <p:txBody>
          <a:bodyPr wrap="square" rtlCol="0">
            <a:spAutoFit/>
          </a:bodyPr>
          <a:lstStyle/>
          <a:p>
            <a:pPr algn="ctr"/>
            <a:r>
              <a:rPr lang="en-US" sz="4000" dirty="0">
                <a:solidFill>
                  <a:schemeClr val="accent1"/>
                </a:solidFill>
              </a:rPr>
              <a:t>Result 1: The Physical Environment is Important!</a:t>
            </a:r>
          </a:p>
        </p:txBody>
      </p:sp>
      <p:cxnSp>
        <p:nvCxnSpPr>
          <p:cNvPr id="5" name="Straight Connector 4"/>
          <p:cNvCxnSpPr/>
          <p:nvPr/>
        </p:nvCxnSpPr>
        <p:spPr>
          <a:xfrm>
            <a:off x="0" y="1464763"/>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6" name="Picture 5" descr="Screen Clippi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48756" y="2357683"/>
            <a:ext cx="3574090" cy="3718883"/>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5753826" y="6204729"/>
            <a:ext cx="2827184" cy="369332"/>
          </a:xfrm>
          <a:prstGeom prst="rect">
            <a:avLst/>
          </a:prstGeom>
        </p:spPr>
        <p:txBody>
          <a:bodyPr wrap="none">
            <a:spAutoFit/>
          </a:bodyPr>
          <a:lstStyle/>
          <a:p>
            <a:r>
              <a:rPr lang="en-US" dirty="0"/>
              <a:t>http://www.ndbc.noaa.gov/</a:t>
            </a:r>
          </a:p>
        </p:txBody>
      </p:sp>
      <p:sp>
        <p:nvSpPr>
          <p:cNvPr id="8" name="TextBox 7"/>
          <p:cNvSpPr txBox="1"/>
          <p:nvPr/>
        </p:nvSpPr>
        <p:spPr>
          <a:xfrm>
            <a:off x="5635706" y="1576328"/>
            <a:ext cx="2800190" cy="523220"/>
          </a:xfrm>
          <a:prstGeom prst="rect">
            <a:avLst/>
          </a:prstGeom>
          <a:noFill/>
        </p:spPr>
        <p:txBody>
          <a:bodyPr wrap="none" rtlCol="0">
            <a:spAutoFit/>
          </a:bodyPr>
          <a:lstStyle/>
          <a:p>
            <a:r>
              <a:rPr lang="en-US" sz="2800" dirty="0"/>
              <a:t>Local </a:t>
            </a:r>
            <a:r>
              <a:rPr lang="en-US" sz="2800" dirty="0">
                <a:solidFill>
                  <a:schemeClr val="accent2"/>
                </a:solidFill>
              </a:rPr>
              <a:t>summer</a:t>
            </a:r>
            <a:r>
              <a:rPr lang="en-US" sz="2800" dirty="0"/>
              <a:t> SST</a:t>
            </a:r>
          </a:p>
        </p:txBody>
      </p:sp>
      <p:sp>
        <p:nvSpPr>
          <p:cNvPr id="9" name="TextBox 8"/>
          <p:cNvSpPr txBox="1"/>
          <p:nvPr/>
        </p:nvSpPr>
        <p:spPr>
          <a:xfrm>
            <a:off x="43277" y="1689214"/>
            <a:ext cx="4704814" cy="954107"/>
          </a:xfrm>
          <a:prstGeom prst="rect">
            <a:avLst/>
          </a:prstGeom>
          <a:noFill/>
        </p:spPr>
        <p:txBody>
          <a:bodyPr wrap="none" rtlCol="0">
            <a:spAutoFit/>
          </a:bodyPr>
          <a:lstStyle/>
          <a:p>
            <a:pPr algn="ctr"/>
            <a:r>
              <a:rPr lang="en-US" sz="2800" dirty="0"/>
              <a:t>Large-scale </a:t>
            </a:r>
            <a:r>
              <a:rPr lang="en-US" sz="2800" dirty="0">
                <a:solidFill>
                  <a:schemeClr val="accent2"/>
                </a:solidFill>
              </a:rPr>
              <a:t>winter</a:t>
            </a:r>
            <a:r>
              <a:rPr lang="en-US" sz="2800" dirty="0"/>
              <a:t> SST Patterns</a:t>
            </a:r>
          </a:p>
          <a:p>
            <a:pPr algn="ctr"/>
            <a:r>
              <a:rPr lang="en-US" sz="2800" dirty="0"/>
              <a:t>(e.g., PDO)</a:t>
            </a:r>
          </a:p>
        </p:txBody>
      </p:sp>
      <p:sp>
        <p:nvSpPr>
          <p:cNvPr id="10" name="TextBox 9"/>
          <p:cNvSpPr txBox="1"/>
          <p:nvPr/>
        </p:nvSpPr>
        <p:spPr>
          <a:xfrm>
            <a:off x="6354572" y="1981602"/>
            <a:ext cx="1285288" cy="369332"/>
          </a:xfrm>
          <a:prstGeom prst="rect">
            <a:avLst/>
          </a:prstGeom>
          <a:noFill/>
        </p:spPr>
        <p:txBody>
          <a:bodyPr wrap="none" rtlCol="0">
            <a:spAutoFit/>
          </a:bodyPr>
          <a:lstStyle/>
          <a:p>
            <a:r>
              <a:rPr lang="en-US" dirty="0"/>
              <a:t>From Buoys</a:t>
            </a:r>
          </a:p>
        </p:txBody>
      </p:sp>
      <p:sp>
        <p:nvSpPr>
          <p:cNvPr id="11" name="Oval 10"/>
          <p:cNvSpPr/>
          <p:nvPr/>
        </p:nvSpPr>
        <p:spPr>
          <a:xfrm>
            <a:off x="7548420" y="3232495"/>
            <a:ext cx="182880" cy="182880"/>
          </a:xfrm>
          <a:prstGeom prst="ellipse">
            <a:avLst/>
          </a:prstGeom>
          <a:noFill/>
          <a:ln w="38100">
            <a:solidFill>
              <a:srgbClr val="9933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7710519" y="3906736"/>
            <a:ext cx="182880" cy="182880"/>
          </a:xfrm>
          <a:prstGeom prst="ellipse">
            <a:avLst/>
          </a:prstGeom>
          <a:noFill/>
          <a:ln w="38100">
            <a:solidFill>
              <a:srgbClr val="9933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7498551" y="3593660"/>
            <a:ext cx="182880" cy="182880"/>
          </a:xfrm>
          <a:prstGeom prst="ellipse">
            <a:avLst/>
          </a:prstGeom>
          <a:noFill/>
          <a:ln w="38100">
            <a:solidFill>
              <a:srgbClr val="9933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7613541" y="4355624"/>
            <a:ext cx="182880" cy="182880"/>
          </a:xfrm>
          <a:prstGeom prst="ellipse">
            <a:avLst/>
          </a:prstGeom>
          <a:noFill/>
          <a:ln w="38100">
            <a:solidFill>
              <a:srgbClr val="9933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7596918" y="5254830"/>
            <a:ext cx="182880" cy="182880"/>
          </a:xfrm>
          <a:prstGeom prst="ellipse">
            <a:avLst/>
          </a:prstGeom>
          <a:noFill/>
          <a:ln w="38100">
            <a:solidFill>
              <a:srgbClr val="9933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30048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45050" y="1260140"/>
            <a:ext cx="4241800" cy="2819548"/>
          </a:xfrm>
          <a:prstGeom prst="rect">
            <a:avLst/>
          </a:prstGeom>
          <a:ln>
            <a:noFill/>
          </a:ln>
          <a:effectLst>
            <a:softEdge rad="112500"/>
          </a:effectLst>
        </p:spPr>
      </p:pic>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l="2562" t="50525" r="50015" b="4321"/>
          <a:stretch/>
        </p:blipFill>
        <p:spPr>
          <a:xfrm>
            <a:off x="3390901" y="3457002"/>
            <a:ext cx="2760974" cy="2628900"/>
          </a:xfrm>
          <a:prstGeom prst="rect">
            <a:avLst/>
          </a:prstGeom>
        </p:spPr>
      </p:pic>
      <p:sp>
        <p:nvSpPr>
          <p:cNvPr id="8" name="Rectangle 7"/>
          <p:cNvSpPr/>
          <p:nvPr/>
        </p:nvSpPr>
        <p:spPr>
          <a:xfrm>
            <a:off x="0" y="-1"/>
            <a:ext cx="9144000" cy="9797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033584" y="129778"/>
            <a:ext cx="7029543" cy="769441"/>
          </a:xfrm>
          <a:prstGeom prst="rect">
            <a:avLst/>
          </a:prstGeom>
          <a:noFill/>
        </p:spPr>
        <p:txBody>
          <a:bodyPr wrap="square" rtlCol="0">
            <a:spAutoFit/>
          </a:bodyPr>
          <a:lstStyle/>
          <a:p>
            <a:pPr algn="ctr"/>
            <a:r>
              <a:rPr lang="en-US" sz="4400" dirty="0">
                <a:solidFill>
                  <a:schemeClr val="accent1"/>
                </a:solidFill>
              </a:rPr>
              <a:t>Result 2: Bigger is Better</a:t>
            </a:r>
          </a:p>
        </p:txBody>
      </p:sp>
      <p:cxnSp>
        <p:nvCxnSpPr>
          <p:cNvPr id="10" name="Straight Connector 9"/>
          <p:cNvCxnSpPr/>
          <p:nvPr/>
        </p:nvCxnSpPr>
        <p:spPr>
          <a:xfrm>
            <a:off x="0" y="987013"/>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l="53193" t="344" r="-616" b="54502"/>
          <a:stretch/>
        </p:blipFill>
        <p:spPr>
          <a:xfrm>
            <a:off x="639634" y="3444464"/>
            <a:ext cx="2760974" cy="2628900"/>
          </a:xfrm>
          <a:prstGeom prst="rect">
            <a:avLst/>
          </a:prstGeom>
        </p:spPr>
      </p:pic>
      <p:sp>
        <p:nvSpPr>
          <p:cNvPr id="2" name="TextBox 1"/>
          <p:cNvSpPr txBox="1"/>
          <p:nvPr/>
        </p:nvSpPr>
        <p:spPr>
          <a:xfrm rot="16200000">
            <a:off x="-213036" y="4444257"/>
            <a:ext cx="1320874" cy="523220"/>
          </a:xfrm>
          <a:prstGeom prst="rect">
            <a:avLst/>
          </a:prstGeom>
          <a:noFill/>
        </p:spPr>
        <p:txBody>
          <a:bodyPr wrap="none" rtlCol="0">
            <a:spAutoFit/>
          </a:bodyPr>
          <a:lstStyle/>
          <a:p>
            <a:r>
              <a:rPr lang="en-US" sz="2800" dirty="0"/>
              <a:t>Survival</a:t>
            </a:r>
          </a:p>
        </p:txBody>
      </p:sp>
      <p:sp>
        <p:nvSpPr>
          <p:cNvPr id="5" name="TextBox 4"/>
          <p:cNvSpPr txBox="1"/>
          <p:nvPr/>
        </p:nvSpPr>
        <p:spPr>
          <a:xfrm>
            <a:off x="4089993" y="6072925"/>
            <a:ext cx="1530804" cy="369332"/>
          </a:xfrm>
          <a:prstGeom prst="rect">
            <a:avLst/>
          </a:prstGeom>
          <a:noFill/>
        </p:spPr>
        <p:txBody>
          <a:bodyPr wrap="none" rtlCol="0">
            <a:spAutoFit/>
          </a:bodyPr>
          <a:lstStyle/>
          <a:p>
            <a:r>
              <a:rPr lang="en-US" dirty="0"/>
              <a:t>Fish Size (mm)</a:t>
            </a:r>
          </a:p>
        </p:txBody>
      </p:sp>
      <p:sp>
        <p:nvSpPr>
          <p:cNvPr id="15" name="TextBox 14"/>
          <p:cNvSpPr txBox="1"/>
          <p:nvPr/>
        </p:nvSpPr>
        <p:spPr>
          <a:xfrm>
            <a:off x="709011" y="1403291"/>
            <a:ext cx="3570889" cy="1569660"/>
          </a:xfrm>
          <a:prstGeom prst="rect">
            <a:avLst/>
          </a:prstGeom>
          <a:noFill/>
        </p:spPr>
        <p:txBody>
          <a:bodyPr wrap="square" rtlCol="0">
            <a:spAutoFit/>
          </a:bodyPr>
          <a:lstStyle/>
          <a:p>
            <a:pPr algn="ctr"/>
            <a:r>
              <a:rPr lang="en-US" sz="3200" dirty="0">
                <a:solidFill>
                  <a:schemeClr val="accent1"/>
                </a:solidFill>
              </a:rPr>
              <a:t>Wild Snake River spring/summer Chinook, 2000-2017</a:t>
            </a:r>
          </a:p>
        </p:txBody>
      </p:sp>
      <p:pic>
        <p:nvPicPr>
          <p:cNvPr id="17" name="Picture 16"/>
          <p:cNvPicPr>
            <a:picLocks noChangeAspect="1"/>
          </p:cNvPicPr>
          <p:nvPr/>
        </p:nvPicPr>
        <p:blipFill rotWithShape="1">
          <a:blip r:embed="rId3" cstate="screen">
            <a:extLst>
              <a:ext uri="{28A0092B-C50C-407E-A947-70E740481C1C}">
                <a14:useLocalDpi xmlns:a14="http://schemas.microsoft.com/office/drawing/2010/main"/>
              </a:ext>
            </a:extLst>
          </a:blip>
          <a:srcRect l="53193" t="42087" r="-616" b="54502"/>
          <a:stretch/>
        </p:blipFill>
        <p:spPr>
          <a:xfrm>
            <a:off x="778861" y="5875476"/>
            <a:ext cx="2744915" cy="197449"/>
          </a:xfrm>
          <a:prstGeom prst="rect">
            <a:avLst/>
          </a:prstGeom>
        </p:spPr>
      </p:pic>
      <p:sp>
        <p:nvSpPr>
          <p:cNvPr id="18" name="TextBox 17"/>
          <p:cNvSpPr txBox="1"/>
          <p:nvPr/>
        </p:nvSpPr>
        <p:spPr>
          <a:xfrm>
            <a:off x="1506872" y="6019800"/>
            <a:ext cx="1275349" cy="369332"/>
          </a:xfrm>
          <a:prstGeom prst="rect">
            <a:avLst/>
          </a:prstGeom>
          <a:noFill/>
        </p:spPr>
        <p:txBody>
          <a:bodyPr wrap="none" rtlCol="0">
            <a:spAutoFit/>
          </a:bodyPr>
          <a:lstStyle/>
          <a:p>
            <a:r>
              <a:rPr lang="en-US" dirty="0"/>
              <a:t>Return Year</a:t>
            </a:r>
          </a:p>
        </p:txBody>
      </p:sp>
    </p:spTree>
    <p:extLst>
      <p:ext uri="{BB962C8B-B14F-4D97-AF65-F5344CB8AC3E}">
        <p14:creationId xmlns:p14="http://schemas.microsoft.com/office/powerpoint/2010/main" val="1870762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1"/>
            <a:ext cx="9144000" cy="14805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6093400" y="2356366"/>
            <a:ext cx="1205779" cy="461665"/>
          </a:xfrm>
          <a:prstGeom prst="rect">
            <a:avLst/>
          </a:prstGeom>
          <a:noFill/>
        </p:spPr>
        <p:txBody>
          <a:bodyPr wrap="none" rtlCol="0">
            <a:spAutoFit/>
          </a:bodyPr>
          <a:lstStyle/>
          <a:p>
            <a:r>
              <a:rPr lang="en-US" sz="2400" dirty="0"/>
              <a:t>Chinook</a:t>
            </a:r>
          </a:p>
        </p:txBody>
      </p:sp>
      <p:sp>
        <p:nvSpPr>
          <p:cNvPr id="4" name="TextBox 3"/>
          <p:cNvSpPr txBox="1"/>
          <p:nvPr/>
        </p:nvSpPr>
        <p:spPr>
          <a:xfrm>
            <a:off x="1970454" y="2356366"/>
            <a:ext cx="1428468" cy="461665"/>
          </a:xfrm>
          <a:prstGeom prst="rect">
            <a:avLst/>
          </a:prstGeom>
          <a:noFill/>
        </p:spPr>
        <p:txBody>
          <a:bodyPr wrap="none" rtlCol="0">
            <a:spAutoFit/>
          </a:bodyPr>
          <a:lstStyle/>
          <a:p>
            <a:r>
              <a:rPr lang="en-US" sz="2400" dirty="0"/>
              <a:t>Steelhead</a:t>
            </a:r>
          </a:p>
        </p:txBody>
      </p:sp>
      <p:sp>
        <p:nvSpPr>
          <p:cNvPr id="20" name="TextBox 19"/>
          <p:cNvSpPr txBox="1"/>
          <p:nvPr/>
        </p:nvSpPr>
        <p:spPr>
          <a:xfrm>
            <a:off x="1033584" y="129778"/>
            <a:ext cx="7029543" cy="1200329"/>
          </a:xfrm>
          <a:prstGeom prst="rect">
            <a:avLst/>
          </a:prstGeom>
          <a:noFill/>
        </p:spPr>
        <p:txBody>
          <a:bodyPr wrap="square" rtlCol="0">
            <a:spAutoFit/>
          </a:bodyPr>
          <a:lstStyle/>
          <a:p>
            <a:pPr algn="ctr"/>
            <a:r>
              <a:rPr lang="en-US" sz="3600" dirty="0">
                <a:solidFill>
                  <a:schemeClr val="accent1"/>
                </a:solidFill>
              </a:rPr>
              <a:t>Result 3: Survival of Wild Fish depends on Day of Year</a:t>
            </a:r>
          </a:p>
        </p:txBody>
      </p:sp>
      <p:cxnSp>
        <p:nvCxnSpPr>
          <p:cNvPr id="22" name="Straight Connector 21"/>
          <p:cNvCxnSpPr/>
          <p:nvPr/>
        </p:nvCxnSpPr>
        <p:spPr>
          <a:xfrm>
            <a:off x="0" y="1475161"/>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983407" y="3045244"/>
            <a:ext cx="3457447" cy="2476116"/>
            <a:chOff x="270160" y="3010285"/>
            <a:chExt cx="3457447" cy="2476116"/>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62000" y="3067014"/>
              <a:ext cx="2625436" cy="2028861"/>
            </a:xfrm>
            <a:prstGeom prst="rect">
              <a:avLst/>
            </a:prstGeom>
          </p:spPr>
        </p:pic>
        <p:sp>
          <p:nvSpPr>
            <p:cNvPr id="11" name="TextBox 10"/>
            <p:cNvSpPr txBox="1"/>
            <p:nvPr/>
          </p:nvSpPr>
          <p:spPr>
            <a:xfrm>
              <a:off x="586831" y="5209402"/>
              <a:ext cx="670376" cy="276999"/>
            </a:xfrm>
            <a:prstGeom prst="rect">
              <a:avLst/>
            </a:prstGeom>
            <a:solidFill>
              <a:schemeClr val="bg1"/>
            </a:solidFill>
          </p:spPr>
          <p:txBody>
            <a:bodyPr wrap="none" rtlCol="0">
              <a:spAutoFit/>
            </a:bodyPr>
            <a:lstStyle/>
            <a:p>
              <a:r>
                <a:rPr lang="en-US" sz="1200" dirty="0"/>
                <a:t>April 15</a:t>
              </a:r>
            </a:p>
          </p:txBody>
        </p:sp>
        <p:sp>
          <p:nvSpPr>
            <p:cNvPr id="12" name="TextBox 11"/>
            <p:cNvSpPr txBox="1"/>
            <p:nvPr/>
          </p:nvSpPr>
          <p:spPr>
            <a:xfrm>
              <a:off x="1509482" y="5209399"/>
              <a:ext cx="569708" cy="276999"/>
            </a:xfrm>
            <a:prstGeom prst="rect">
              <a:avLst/>
            </a:prstGeom>
            <a:solidFill>
              <a:schemeClr val="bg1"/>
            </a:solidFill>
          </p:spPr>
          <p:txBody>
            <a:bodyPr wrap="none" rtlCol="0">
              <a:spAutoFit/>
            </a:bodyPr>
            <a:lstStyle/>
            <a:p>
              <a:r>
                <a:rPr lang="en-US" sz="1200" dirty="0"/>
                <a:t>May 1</a:t>
              </a:r>
            </a:p>
          </p:txBody>
        </p:sp>
        <p:sp>
          <p:nvSpPr>
            <p:cNvPr id="13" name="TextBox 12"/>
            <p:cNvSpPr txBox="1"/>
            <p:nvPr/>
          </p:nvSpPr>
          <p:spPr>
            <a:xfrm>
              <a:off x="3142190" y="5209399"/>
              <a:ext cx="585417" cy="276999"/>
            </a:xfrm>
            <a:prstGeom prst="rect">
              <a:avLst/>
            </a:prstGeom>
            <a:solidFill>
              <a:schemeClr val="bg1"/>
            </a:solidFill>
          </p:spPr>
          <p:txBody>
            <a:bodyPr wrap="none" rtlCol="0">
              <a:spAutoFit/>
            </a:bodyPr>
            <a:lstStyle/>
            <a:p>
              <a:r>
                <a:rPr lang="en-US" sz="1200" dirty="0"/>
                <a:t>June 1</a:t>
              </a:r>
            </a:p>
          </p:txBody>
        </p:sp>
        <p:sp>
          <p:nvSpPr>
            <p:cNvPr id="6" name="TextBox 5"/>
            <p:cNvSpPr txBox="1"/>
            <p:nvPr/>
          </p:nvSpPr>
          <p:spPr>
            <a:xfrm>
              <a:off x="270160" y="3010285"/>
              <a:ext cx="503664" cy="307777"/>
            </a:xfrm>
            <a:prstGeom prst="rect">
              <a:avLst/>
            </a:prstGeom>
            <a:noFill/>
          </p:spPr>
          <p:txBody>
            <a:bodyPr wrap="none" rtlCol="0">
              <a:spAutoFit/>
            </a:bodyPr>
            <a:lstStyle/>
            <a:p>
              <a:r>
                <a:rPr lang="en-US" sz="1400" dirty="0"/>
                <a:t>0.10</a:t>
              </a:r>
            </a:p>
          </p:txBody>
        </p:sp>
        <p:sp>
          <p:nvSpPr>
            <p:cNvPr id="23" name="TextBox 22"/>
            <p:cNvSpPr txBox="1"/>
            <p:nvPr/>
          </p:nvSpPr>
          <p:spPr>
            <a:xfrm>
              <a:off x="270160" y="3942495"/>
              <a:ext cx="503664" cy="307777"/>
            </a:xfrm>
            <a:prstGeom prst="rect">
              <a:avLst/>
            </a:prstGeom>
            <a:noFill/>
          </p:spPr>
          <p:txBody>
            <a:bodyPr wrap="none" rtlCol="0">
              <a:spAutoFit/>
            </a:bodyPr>
            <a:lstStyle/>
            <a:p>
              <a:r>
                <a:rPr lang="en-US" sz="1400" dirty="0"/>
                <a:t>0.05</a:t>
              </a:r>
            </a:p>
          </p:txBody>
        </p:sp>
        <p:sp>
          <p:nvSpPr>
            <p:cNvPr id="24" name="TextBox 23"/>
            <p:cNvSpPr txBox="1"/>
            <p:nvPr/>
          </p:nvSpPr>
          <p:spPr>
            <a:xfrm>
              <a:off x="387180" y="4879169"/>
              <a:ext cx="412292" cy="307777"/>
            </a:xfrm>
            <a:prstGeom prst="rect">
              <a:avLst/>
            </a:prstGeom>
            <a:noFill/>
          </p:spPr>
          <p:txBody>
            <a:bodyPr wrap="none" rtlCol="0">
              <a:spAutoFit/>
            </a:bodyPr>
            <a:lstStyle/>
            <a:p>
              <a:r>
                <a:rPr lang="en-US" sz="1400" dirty="0"/>
                <a:t>0.0</a:t>
              </a:r>
            </a:p>
          </p:txBody>
        </p:sp>
      </p:grpSp>
      <p:grpSp>
        <p:nvGrpSpPr>
          <p:cNvPr id="7" name="Group 6"/>
          <p:cNvGrpSpPr/>
          <p:nvPr/>
        </p:nvGrpSpPr>
        <p:grpSpPr>
          <a:xfrm>
            <a:off x="5036942" y="2945199"/>
            <a:ext cx="2750394" cy="2541199"/>
            <a:chOff x="5612975" y="2945199"/>
            <a:chExt cx="2750394" cy="2541199"/>
          </a:xfrm>
        </p:grpSpPr>
        <p:pic>
          <p:nvPicPr>
            <p:cNvPr id="10" name="Picture 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81278" y="3103417"/>
              <a:ext cx="2182091" cy="1905001"/>
            </a:xfrm>
            <a:prstGeom prst="rect">
              <a:avLst/>
            </a:prstGeom>
          </p:spPr>
        </p:pic>
        <p:sp>
          <p:nvSpPr>
            <p:cNvPr id="26" name="TextBox 25"/>
            <p:cNvSpPr txBox="1"/>
            <p:nvPr/>
          </p:nvSpPr>
          <p:spPr>
            <a:xfrm>
              <a:off x="5612975" y="2945199"/>
              <a:ext cx="503664" cy="307777"/>
            </a:xfrm>
            <a:prstGeom prst="rect">
              <a:avLst/>
            </a:prstGeom>
            <a:noFill/>
          </p:spPr>
          <p:txBody>
            <a:bodyPr wrap="none" rtlCol="0">
              <a:spAutoFit/>
            </a:bodyPr>
            <a:lstStyle/>
            <a:p>
              <a:r>
                <a:rPr lang="en-US" sz="1400" dirty="0"/>
                <a:t>0.10</a:t>
              </a:r>
            </a:p>
          </p:txBody>
        </p:sp>
        <p:sp>
          <p:nvSpPr>
            <p:cNvPr id="27" name="TextBox 26"/>
            <p:cNvSpPr txBox="1"/>
            <p:nvPr/>
          </p:nvSpPr>
          <p:spPr>
            <a:xfrm>
              <a:off x="5612975" y="3907389"/>
              <a:ext cx="503664" cy="307777"/>
            </a:xfrm>
            <a:prstGeom prst="rect">
              <a:avLst/>
            </a:prstGeom>
            <a:noFill/>
          </p:spPr>
          <p:txBody>
            <a:bodyPr wrap="none" rtlCol="0">
              <a:spAutoFit/>
            </a:bodyPr>
            <a:lstStyle/>
            <a:p>
              <a:r>
                <a:rPr lang="en-US" sz="1400" dirty="0"/>
                <a:t>0.05</a:t>
              </a:r>
            </a:p>
          </p:txBody>
        </p:sp>
        <p:sp>
          <p:nvSpPr>
            <p:cNvPr id="28" name="TextBox 27"/>
            <p:cNvSpPr txBox="1"/>
            <p:nvPr/>
          </p:nvSpPr>
          <p:spPr>
            <a:xfrm>
              <a:off x="5719948" y="4888556"/>
              <a:ext cx="412292" cy="307777"/>
            </a:xfrm>
            <a:prstGeom prst="rect">
              <a:avLst/>
            </a:prstGeom>
            <a:noFill/>
          </p:spPr>
          <p:txBody>
            <a:bodyPr wrap="none" rtlCol="0">
              <a:spAutoFit/>
            </a:bodyPr>
            <a:lstStyle/>
            <a:p>
              <a:r>
                <a:rPr lang="en-US" sz="1400" dirty="0"/>
                <a:t>0.0</a:t>
              </a:r>
            </a:p>
          </p:txBody>
        </p:sp>
        <p:sp>
          <p:nvSpPr>
            <p:cNvPr id="29" name="TextBox 28"/>
            <p:cNvSpPr txBox="1"/>
            <p:nvPr/>
          </p:nvSpPr>
          <p:spPr>
            <a:xfrm>
              <a:off x="6198297" y="5209399"/>
              <a:ext cx="569708" cy="276999"/>
            </a:xfrm>
            <a:prstGeom prst="rect">
              <a:avLst/>
            </a:prstGeom>
            <a:solidFill>
              <a:schemeClr val="bg1"/>
            </a:solidFill>
          </p:spPr>
          <p:txBody>
            <a:bodyPr wrap="none" rtlCol="0">
              <a:spAutoFit/>
            </a:bodyPr>
            <a:lstStyle/>
            <a:p>
              <a:r>
                <a:rPr lang="en-US" sz="1200" dirty="0"/>
                <a:t>May 1</a:t>
              </a:r>
            </a:p>
          </p:txBody>
        </p:sp>
        <p:sp>
          <p:nvSpPr>
            <p:cNvPr id="30" name="TextBox 29"/>
            <p:cNvSpPr txBox="1"/>
            <p:nvPr/>
          </p:nvSpPr>
          <p:spPr>
            <a:xfrm>
              <a:off x="7477710" y="5209399"/>
              <a:ext cx="585417" cy="276999"/>
            </a:xfrm>
            <a:prstGeom prst="rect">
              <a:avLst/>
            </a:prstGeom>
            <a:solidFill>
              <a:schemeClr val="bg1"/>
            </a:solidFill>
          </p:spPr>
          <p:txBody>
            <a:bodyPr wrap="none" rtlCol="0">
              <a:spAutoFit/>
            </a:bodyPr>
            <a:lstStyle/>
            <a:p>
              <a:r>
                <a:rPr lang="en-US" sz="1200" dirty="0"/>
                <a:t>June 1</a:t>
              </a:r>
            </a:p>
          </p:txBody>
        </p:sp>
      </p:grpSp>
      <p:sp>
        <p:nvSpPr>
          <p:cNvPr id="14" name="TextBox 13"/>
          <p:cNvSpPr txBox="1"/>
          <p:nvPr/>
        </p:nvSpPr>
        <p:spPr>
          <a:xfrm>
            <a:off x="4303103" y="3385924"/>
            <a:ext cx="617477" cy="369332"/>
          </a:xfrm>
          <a:prstGeom prst="rect">
            <a:avLst/>
          </a:prstGeom>
          <a:noFill/>
        </p:spPr>
        <p:txBody>
          <a:bodyPr wrap="none" rtlCol="0">
            <a:spAutoFit/>
          </a:bodyPr>
          <a:lstStyle/>
          <a:p>
            <a:r>
              <a:rPr lang="en-US" dirty="0"/>
              <a:t>Wild</a:t>
            </a:r>
          </a:p>
        </p:txBody>
      </p:sp>
      <p:cxnSp>
        <p:nvCxnSpPr>
          <p:cNvPr id="17" name="Straight Arrow Connector 16"/>
          <p:cNvCxnSpPr>
            <a:stCxn id="14" idx="3"/>
          </p:cNvCxnSpPr>
          <p:nvPr/>
        </p:nvCxnSpPr>
        <p:spPr>
          <a:xfrm>
            <a:off x="4920580" y="3570590"/>
            <a:ext cx="887085" cy="55689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4" idx="1"/>
          </p:cNvCxnSpPr>
          <p:nvPr/>
        </p:nvCxnSpPr>
        <p:spPr>
          <a:xfrm flipH="1">
            <a:off x="3109887" y="3570590"/>
            <a:ext cx="1193216" cy="8688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rot="16200000">
            <a:off x="-69766" y="3763529"/>
            <a:ext cx="1488869" cy="584775"/>
          </a:xfrm>
          <a:prstGeom prst="rect">
            <a:avLst/>
          </a:prstGeom>
          <a:noFill/>
        </p:spPr>
        <p:txBody>
          <a:bodyPr wrap="none" rtlCol="0">
            <a:spAutoFit/>
          </a:bodyPr>
          <a:lstStyle/>
          <a:p>
            <a:r>
              <a:rPr lang="en-US" sz="3200" dirty="0"/>
              <a:t>Survival</a:t>
            </a:r>
          </a:p>
        </p:txBody>
      </p:sp>
      <p:cxnSp>
        <p:nvCxnSpPr>
          <p:cNvPr id="15" name="Straight Connector 14"/>
          <p:cNvCxnSpPr/>
          <p:nvPr/>
        </p:nvCxnSpPr>
        <p:spPr>
          <a:xfrm>
            <a:off x="1475247" y="3045244"/>
            <a:ext cx="0" cy="20227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475247" y="5068016"/>
            <a:ext cx="267289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599287" y="3022160"/>
            <a:ext cx="0" cy="2022772"/>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599287" y="5044932"/>
            <a:ext cx="267289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222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l="11037"/>
          <a:stretch/>
        </p:blipFill>
        <p:spPr>
          <a:xfrm>
            <a:off x="0" y="0"/>
            <a:ext cx="9144000" cy="6858000"/>
          </a:xfrm>
          <a:prstGeom prst="rect">
            <a:avLst/>
          </a:prstGeom>
        </p:spPr>
      </p:pic>
      <p:sp>
        <p:nvSpPr>
          <p:cNvPr id="3" name="TextBox 2"/>
          <p:cNvSpPr txBox="1"/>
          <p:nvPr/>
        </p:nvSpPr>
        <p:spPr>
          <a:xfrm>
            <a:off x="3487408" y="1784350"/>
            <a:ext cx="2169184" cy="584775"/>
          </a:xfrm>
          <a:prstGeom prst="rect">
            <a:avLst/>
          </a:prstGeom>
          <a:noFill/>
        </p:spPr>
        <p:txBody>
          <a:bodyPr wrap="none" rtlCol="0">
            <a:spAutoFit/>
          </a:bodyPr>
          <a:lstStyle/>
          <a:p>
            <a:r>
              <a:rPr lang="en-US" sz="3200" dirty="0"/>
              <a:t>Conclusions</a:t>
            </a:r>
          </a:p>
        </p:txBody>
      </p:sp>
    </p:spTree>
    <p:extLst>
      <p:ext uri="{BB962C8B-B14F-4D97-AF65-F5344CB8AC3E}">
        <p14:creationId xmlns:p14="http://schemas.microsoft.com/office/powerpoint/2010/main" val="15500952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0"/>
            <a:ext cx="9144000" cy="12338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 y="1233836"/>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344930" y="273716"/>
            <a:ext cx="6413231" cy="707886"/>
          </a:xfrm>
          <a:prstGeom prst="rect">
            <a:avLst/>
          </a:prstGeom>
          <a:noFill/>
        </p:spPr>
        <p:txBody>
          <a:bodyPr wrap="none" rtlCol="0">
            <a:spAutoFit/>
          </a:bodyPr>
          <a:lstStyle/>
          <a:p>
            <a:r>
              <a:rPr lang="en-US" sz="4000" dirty="0">
                <a:solidFill>
                  <a:schemeClr val="accent1"/>
                </a:solidFill>
              </a:rPr>
              <a:t>“We can’t manage the ocean”</a:t>
            </a:r>
          </a:p>
        </p:txBody>
      </p:sp>
      <p:sp>
        <p:nvSpPr>
          <p:cNvPr id="3" name="TextBox 2"/>
          <p:cNvSpPr txBox="1"/>
          <p:nvPr/>
        </p:nvSpPr>
        <p:spPr>
          <a:xfrm>
            <a:off x="474345" y="1591010"/>
            <a:ext cx="3654398" cy="4062651"/>
          </a:xfrm>
          <a:prstGeom prst="rect">
            <a:avLst/>
          </a:prstGeom>
          <a:noFill/>
        </p:spPr>
        <p:txBody>
          <a:bodyPr wrap="none" rtlCol="0">
            <a:spAutoFit/>
          </a:bodyPr>
          <a:lstStyle/>
          <a:p>
            <a:pPr>
              <a:lnSpc>
                <a:spcPct val="150000"/>
              </a:lnSpc>
            </a:pPr>
            <a:r>
              <a:rPr lang="en-US" sz="3200" dirty="0">
                <a:solidFill>
                  <a:schemeClr val="accent1"/>
                </a:solidFill>
              </a:rPr>
              <a:t>But we can manage:</a:t>
            </a:r>
          </a:p>
          <a:p>
            <a:pPr marL="457200" indent="-457200">
              <a:lnSpc>
                <a:spcPct val="150000"/>
              </a:lnSpc>
              <a:buFont typeface="Arial" panose="020B0604020202020204" pitchFamily="34" charset="0"/>
              <a:buChar char="•"/>
            </a:pPr>
            <a:r>
              <a:rPr lang="en-US" sz="2800" dirty="0"/>
              <a:t>Fish size</a:t>
            </a:r>
          </a:p>
          <a:p>
            <a:pPr marL="457200" indent="-457200">
              <a:lnSpc>
                <a:spcPct val="150000"/>
              </a:lnSpc>
              <a:buFont typeface="Arial" panose="020B0604020202020204" pitchFamily="34" charset="0"/>
              <a:buChar char="•"/>
            </a:pPr>
            <a:r>
              <a:rPr lang="en-US" sz="2800" dirty="0"/>
              <a:t>Outmigration timing</a:t>
            </a:r>
          </a:p>
          <a:p>
            <a:pPr marL="457200" indent="-457200">
              <a:lnSpc>
                <a:spcPct val="150000"/>
              </a:lnSpc>
              <a:buFont typeface="Arial" panose="020B0604020202020204" pitchFamily="34" charset="0"/>
              <a:buChar char="•"/>
            </a:pPr>
            <a:r>
              <a:rPr lang="en-US" sz="2800" dirty="0"/>
              <a:t>Smolt abundance</a:t>
            </a:r>
          </a:p>
          <a:p>
            <a:pPr marL="457200" indent="-457200">
              <a:lnSpc>
                <a:spcPct val="150000"/>
              </a:lnSpc>
              <a:buFont typeface="Arial" panose="020B0604020202020204" pitchFamily="34" charset="0"/>
              <a:buChar char="•"/>
            </a:pPr>
            <a:r>
              <a:rPr lang="en-US" sz="2800" dirty="0"/>
              <a:t>Forage fish</a:t>
            </a:r>
          </a:p>
          <a:p>
            <a:pPr marL="457200" indent="-457200">
              <a:lnSpc>
                <a:spcPct val="150000"/>
              </a:lnSpc>
              <a:buFont typeface="Arial" panose="020B0604020202020204" pitchFamily="34" charset="0"/>
              <a:buChar char="•"/>
            </a:pPr>
            <a:r>
              <a:rPr lang="en-US" sz="2800" dirty="0"/>
              <a:t>Predator abundance</a:t>
            </a:r>
          </a:p>
        </p:txBody>
      </p:sp>
      <p:pic>
        <p:nvPicPr>
          <p:cNvPr id="3078" name="Picture 6" descr="Related image"/>
          <p:cNvPicPr>
            <a:picLocks noChangeAspect="1" noChangeArrowheads="1"/>
          </p:cNvPicPr>
          <p:nvPr/>
        </p:nvPicPr>
        <p:blipFill>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4461057" y="3588928"/>
            <a:ext cx="4422776" cy="24892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5257800" y="1771650"/>
            <a:ext cx="2439212" cy="20385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11168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054601" y="0"/>
            <a:ext cx="30894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Related imag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 y="0"/>
            <a:ext cx="60546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juvenile salmon"/>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16497" y="3983354"/>
            <a:ext cx="919865" cy="288608"/>
          </a:xfrm>
          <a:prstGeom prst="rect">
            <a:avLst/>
          </a:prstGeom>
          <a:ln>
            <a:solidFill>
              <a:srgbClr val="FF00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cxnSp>
        <p:nvCxnSpPr>
          <p:cNvPr id="7" name="Straight Connector 6"/>
          <p:cNvCxnSpPr/>
          <p:nvPr/>
        </p:nvCxnSpPr>
        <p:spPr>
          <a:xfrm>
            <a:off x="6047776" y="0"/>
            <a:ext cx="0" cy="685800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080385" y="1546986"/>
            <a:ext cx="3027985" cy="3046988"/>
          </a:xfrm>
          <a:prstGeom prst="rect">
            <a:avLst/>
          </a:prstGeom>
          <a:noFill/>
        </p:spPr>
        <p:txBody>
          <a:bodyPr wrap="square" rtlCol="0">
            <a:spAutoFit/>
          </a:bodyPr>
          <a:lstStyle/>
          <a:p>
            <a:pPr algn="ctr"/>
            <a:r>
              <a:rPr lang="en-US" sz="3200" u="sng" dirty="0"/>
              <a:t>The Future of Salmon Science:</a:t>
            </a:r>
          </a:p>
          <a:p>
            <a:pPr algn="ctr"/>
            <a:endParaRPr lang="en-US" sz="3200" dirty="0"/>
          </a:p>
          <a:p>
            <a:pPr algn="ctr"/>
            <a:r>
              <a:rPr lang="en-US" sz="3200" dirty="0"/>
              <a:t>Ecosystem-Based Fisheries Management</a:t>
            </a:r>
          </a:p>
        </p:txBody>
      </p:sp>
    </p:spTree>
    <p:extLst>
      <p:ext uri="{BB962C8B-B14F-4D97-AF65-F5344CB8AC3E}">
        <p14:creationId xmlns:p14="http://schemas.microsoft.com/office/powerpoint/2010/main" val="21907239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421700">
            <a:off x="-341023" y="-255729"/>
            <a:ext cx="9825053" cy="7368790"/>
          </a:xfrm>
          <a:prstGeom prst="rect">
            <a:avLst/>
          </a:prstGeom>
        </p:spPr>
      </p:pic>
      <p:sp>
        <p:nvSpPr>
          <p:cNvPr id="2" name="TextBox 1"/>
          <p:cNvSpPr txBox="1"/>
          <p:nvPr/>
        </p:nvSpPr>
        <p:spPr>
          <a:xfrm>
            <a:off x="1073224" y="2909453"/>
            <a:ext cx="7127801" cy="3354765"/>
          </a:xfrm>
          <a:prstGeom prst="rect">
            <a:avLst/>
          </a:prstGeom>
          <a:solidFill>
            <a:srgbClr val="080808">
              <a:alpha val="60000"/>
            </a:srgbClr>
          </a:solidFill>
        </p:spPr>
        <p:txBody>
          <a:bodyPr wrap="square" rtlCol="0">
            <a:spAutoFit/>
          </a:bodyPr>
          <a:lstStyle/>
          <a:p>
            <a:pPr marL="285750" indent="-285750">
              <a:spcAft>
                <a:spcPts val="1200"/>
              </a:spcAft>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Survival in the ocean largely drives population dynamics, but carry-over effects from the river and estuary are important</a:t>
            </a:r>
          </a:p>
          <a:p>
            <a:pPr marL="285750" indent="-285750">
              <a:spcAft>
                <a:spcPts val="1200"/>
              </a:spcAft>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Conditions in the ocean have not been good for several years</a:t>
            </a:r>
          </a:p>
          <a:p>
            <a:pPr marL="285750" indent="-285750">
              <a:spcAft>
                <a:spcPts val="1200"/>
              </a:spcAft>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For recovery, mechanistic understanding is key: we are moving outside the range of observed conditions!</a:t>
            </a:r>
          </a:p>
        </p:txBody>
      </p:sp>
    </p:spTree>
    <p:extLst>
      <p:ext uri="{BB962C8B-B14F-4D97-AF65-F5344CB8AC3E}">
        <p14:creationId xmlns:p14="http://schemas.microsoft.com/office/powerpoint/2010/main" val="63681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4174" y="1770207"/>
            <a:ext cx="6022975" cy="3046988"/>
          </a:xfrm>
          <a:prstGeom prst="rect">
            <a:avLst/>
          </a:prstGeom>
          <a:noFill/>
        </p:spPr>
        <p:txBody>
          <a:bodyPr wrap="square" rtlCol="0">
            <a:spAutoFit/>
          </a:bodyPr>
          <a:lstStyle/>
          <a:p>
            <a:r>
              <a:rPr lang="en-US" sz="3200" dirty="0"/>
              <a:t>Slides beyond this one were added after the presentation, based on questions I received, to provide more information to those looking at the presentation online.</a:t>
            </a:r>
          </a:p>
          <a:p>
            <a:r>
              <a:rPr lang="en-US" sz="3200" dirty="0"/>
              <a:t>-Brian</a:t>
            </a:r>
          </a:p>
        </p:txBody>
      </p:sp>
    </p:spTree>
    <p:extLst>
      <p:ext uri="{BB962C8B-B14F-4D97-AF65-F5344CB8AC3E}">
        <p14:creationId xmlns:p14="http://schemas.microsoft.com/office/powerpoint/2010/main" val="14212940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158874"/>
          </a:xfrm>
        </p:spPr>
        <p:txBody>
          <a:bodyPr>
            <a:normAutofit fontScale="90000"/>
          </a:bodyPr>
          <a:lstStyle/>
          <a:p>
            <a:pPr algn="ctr">
              <a:lnSpc>
                <a:spcPct val="85000"/>
              </a:lnSpc>
            </a:pPr>
            <a:r>
              <a:rPr lang="en-US" sz="3600" dirty="0"/>
              <a:t>First summer in the ocean:</a:t>
            </a:r>
            <a:br>
              <a:rPr lang="en-US" sz="3600" dirty="0"/>
            </a:br>
            <a:r>
              <a:rPr lang="en-US" sz="3600" dirty="0"/>
              <a:t>3 general patterns for Columbia River salmon</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21876" y="3429002"/>
            <a:ext cx="2305050" cy="2605475"/>
          </a:xfrm>
          <a:prstGeom prst="rect">
            <a:avLst/>
          </a:prstGeom>
        </p:spPr>
      </p:pic>
      <p:sp>
        <p:nvSpPr>
          <p:cNvPr id="5" name="TextBox 4"/>
          <p:cNvSpPr txBox="1"/>
          <p:nvPr/>
        </p:nvSpPr>
        <p:spPr>
          <a:xfrm>
            <a:off x="375239" y="1912760"/>
            <a:ext cx="2718408" cy="1477328"/>
          </a:xfrm>
          <a:prstGeom prst="rect">
            <a:avLst/>
          </a:prstGeom>
          <a:noFill/>
        </p:spPr>
        <p:txBody>
          <a:bodyPr wrap="square" rtlCol="0">
            <a:spAutoFit/>
          </a:bodyPr>
          <a:lstStyle/>
          <a:p>
            <a:r>
              <a:rPr lang="en-US" dirty="0">
                <a:effectLst>
                  <a:outerShdw blurRad="38100" dist="38100" dir="2700000" algn="tl">
                    <a:srgbClr val="000000">
                      <a:alpha val="43137"/>
                    </a:srgbClr>
                  </a:outerShdw>
                </a:effectLst>
              </a:rPr>
              <a:t>Pattern 1: </a:t>
            </a:r>
            <a:r>
              <a:rPr lang="en-US" dirty="0">
                <a:solidFill>
                  <a:srgbClr val="FF0000"/>
                </a:solidFill>
                <a:effectLst>
                  <a:outerShdw blurRad="38100" dist="38100" dir="2700000" algn="tl">
                    <a:srgbClr val="000000">
                      <a:alpha val="43137"/>
                    </a:srgbClr>
                  </a:outerShdw>
                </a:effectLst>
              </a:rPr>
              <a:t>Rapid north-wards movement on shelf to Gulf of Alaska</a:t>
            </a:r>
          </a:p>
          <a:p>
            <a:r>
              <a:rPr lang="en-US" dirty="0">
                <a:effectLst>
                  <a:outerShdw blurRad="38100" dist="38100" dir="2700000" algn="tl">
                    <a:srgbClr val="000000">
                      <a:alpha val="43137"/>
                    </a:srgbClr>
                  </a:outerShdw>
                </a:effectLst>
              </a:rPr>
              <a:t>Which</a:t>
            </a:r>
            <a:r>
              <a:rPr lang="en-US" dirty="0"/>
              <a:t>: Spring Chinook, chum, sockeye, some </a:t>
            </a:r>
            <a:r>
              <a:rPr lang="en-US" dirty="0" err="1"/>
              <a:t>coho</a:t>
            </a:r>
            <a:endParaRPr lang="en-US" dirty="0"/>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528967" y="3429002"/>
            <a:ext cx="2305050" cy="2605475"/>
          </a:xfrm>
          <a:prstGeom prst="rect">
            <a:avLst/>
          </a:prstGeom>
        </p:spPr>
      </p:pic>
      <p:sp>
        <p:nvSpPr>
          <p:cNvPr id="11" name="TextBox 10"/>
          <p:cNvSpPr txBox="1"/>
          <p:nvPr/>
        </p:nvSpPr>
        <p:spPr>
          <a:xfrm>
            <a:off x="3455648" y="1943604"/>
            <a:ext cx="2451688" cy="1477328"/>
          </a:xfrm>
          <a:prstGeom prst="rect">
            <a:avLst/>
          </a:prstGeom>
          <a:noFill/>
        </p:spPr>
        <p:txBody>
          <a:bodyPr wrap="square" rtlCol="0">
            <a:spAutoFit/>
          </a:bodyPr>
          <a:lstStyle/>
          <a:p>
            <a:r>
              <a:rPr lang="en-US" dirty="0">
                <a:effectLst>
                  <a:outerShdw blurRad="38100" dist="38100" dir="2700000" algn="tl">
                    <a:srgbClr val="000000">
                      <a:alpha val="43137"/>
                    </a:srgbClr>
                  </a:outerShdw>
                </a:effectLst>
              </a:rPr>
              <a:t>Pattern 2: </a:t>
            </a:r>
            <a:r>
              <a:rPr lang="en-US" dirty="0">
                <a:solidFill>
                  <a:srgbClr val="0000FF"/>
                </a:solidFill>
                <a:effectLst>
                  <a:outerShdw blurRad="38100" dist="38100" dir="2700000" algn="tl">
                    <a:srgbClr val="000000">
                      <a:alpha val="43137"/>
                    </a:srgbClr>
                  </a:outerShdw>
                </a:effectLst>
              </a:rPr>
              <a:t>Remain in local waters</a:t>
            </a:r>
          </a:p>
          <a:p>
            <a:endParaRPr lang="en-US" dirty="0">
              <a:solidFill>
                <a:srgbClr val="0000FF"/>
              </a:solidFill>
              <a:effectLst>
                <a:outerShdw blurRad="38100" dist="38100" dir="2700000" algn="tl">
                  <a:srgbClr val="000000">
                    <a:alpha val="43137"/>
                  </a:srgbClr>
                </a:outerShdw>
              </a:effectLst>
            </a:endParaRPr>
          </a:p>
          <a:p>
            <a:r>
              <a:rPr lang="en-US" dirty="0">
                <a:effectLst>
                  <a:outerShdw blurRad="38100" dist="38100" dir="2700000" algn="tl">
                    <a:srgbClr val="000000">
                      <a:alpha val="43137"/>
                    </a:srgbClr>
                  </a:outerShdw>
                </a:effectLst>
              </a:rPr>
              <a:t>Which</a:t>
            </a:r>
            <a:r>
              <a:rPr lang="en-US" dirty="0"/>
              <a:t>: Fall Chinook, some </a:t>
            </a:r>
            <a:r>
              <a:rPr lang="en-US" dirty="0" err="1"/>
              <a:t>coho</a:t>
            </a:r>
            <a:endParaRPr lang="en-US" dirty="0"/>
          </a:p>
        </p:txBody>
      </p:sp>
      <p:sp>
        <p:nvSpPr>
          <p:cNvPr id="13" name="Oval 12"/>
          <p:cNvSpPr/>
          <p:nvPr/>
        </p:nvSpPr>
        <p:spPr>
          <a:xfrm rot="20729780">
            <a:off x="5112517" y="5072429"/>
            <a:ext cx="272845" cy="669725"/>
          </a:xfrm>
          <a:prstGeom prst="ellipse">
            <a:avLst/>
          </a:pr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340069" y="3429002"/>
            <a:ext cx="2305050" cy="2605475"/>
          </a:xfrm>
          <a:prstGeom prst="rect">
            <a:avLst/>
          </a:prstGeom>
        </p:spPr>
      </p:pic>
      <p:sp>
        <p:nvSpPr>
          <p:cNvPr id="12" name="TextBox 11"/>
          <p:cNvSpPr txBox="1"/>
          <p:nvPr/>
        </p:nvSpPr>
        <p:spPr>
          <a:xfrm>
            <a:off x="6368294" y="1943606"/>
            <a:ext cx="2248600" cy="1200329"/>
          </a:xfrm>
          <a:prstGeom prst="rect">
            <a:avLst/>
          </a:prstGeom>
          <a:noFill/>
        </p:spPr>
        <p:txBody>
          <a:bodyPr wrap="square" rtlCol="0">
            <a:spAutoFit/>
          </a:bodyPr>
          <a:lstStyle/>
          <a:p>
            <a:r>
              <a:rPr lang="en-US" dirty="0">
                <a:effectLst>
                  <a:outerShdw blurRad="38100" dist="38100" dir="2700000" algn="tl">
                    <a:srgbClr val="000000">
                      <a:alpha val="43137"/>
                    </a:srgbClr>
                  </a:outerShdw>
                </a:effectLst>
              </a:rPr>
              <a:t>Pattern 3: </a:t>
            </a:r>
            <a:r>
              <a:rPr lang="en-US" dirty="0">
                <a:solidFill>
                  <a:srgbClr val="006600"/>
                </a:solidFill>
                <a:effectLst>
                  <a:outerShdw blurRad="38100" dist="38100" dir="2700000" algn="tl">
                    <a:srgbClr val="000000">
                      <a:alpha val="43137"/>
                    </a:srgbClr>
                  </a:outerShdw>
                </a:effectLst>
              </a:rPr>
              <a:t>Move rapidly offshore</a:t>
            </a:r>
          </a:p>
          <a:p>
            <a:endParaRPr lang="en-US" dirty="0">
              <a:solidFill>
                <a:srgbClr val="006600"/>
              </a:solidFill>
              <a:effectLst>
                <a:outerShdw blurRad="38100" dist="38100" dir="2700000" algn="tl">
                  <a:srgbClr val="000000">
                    <a:alpha val="43137"/>
                  </a:srgbClr>
                </a:outerShdw>
              </a:effectLst>
            </a:endParaRPr>
          </a:p>
          <a:p>
            <a:r>
              <a:rPr lang="en-US" dirty="0">
                <a:effectLst>
                  <a:outerShdw blurRad="38100" dist="38100" dir="2700000" algn="tl">
                    <a:srgbClr val="000000">
                      <a:alpha val="43137"/>
                    </a:srgbClr>
                  </a:outerShdw>
                </a:effectLst>
              </a:rPr>
              <a:t>Which</a:t>
            </a:r>
            <a:r>
              <a:rPr lang="en-US" dirty="0"/>
              <a:t>: Steelhead</a:t>
            </a:r>
          </a:p>
        </p:txBody>
      </p:sp>
      <p:sp>
        <p:nvSpPr>
          <p:cNvPr id="3" name="Right Arrow 2"/>
          <p:cNvSpPr/>
          <p:nvPr/>
        </p:nvSpPr>
        <p:spPr>
          <a:xfrm rot="859839" flipH="1">
            <a:off x="7615796" y="5110411"/>
            <a:ext cx="536944" cy="319610"/>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927403" y="4079767"/>
            <a:ext cx="1469107" cy="1280959"/>
          </a:xfrm>
          <a:custGeom>
            <a:avLst/>
            <a:gdLst>
              <a:gd name="connsiteX0" fmla="*/ 1469107 w 1469107"/>
              <a:gd name="connsiteY0" fmla="*/ 1280959 h 1280959"/>
              <a:gd name="connsiteX1" fmla="*/ 1417103 w 1469107"/>
              <a:gd name="connsiteY1" fmla="*/ 1215954 h 1280959"/>
              <a:gd name="connsiteX2" fmla="*/ 1334764 w 1469107"/>
              <a:gd name="connsiteY2" fmla="*/ 1064277 h 1280959"/>
              <a:gd name="connsiteX3" fmla="*/ 1118081 w 1469107"/>
              <a:gd name="connsiteY3" fmla="*/ 877930 h 1280959"/>
              <a:gd name="connsiteX4" fmla="*/ 957736 w 1469107"/>
              <a:gd name="connsiteY4" fmla="*/ 630912 h 1280959"/>
              <a:gd name="connsiteX5" fmla="*/ 771390 w 1469107"/>
              <a:gd name="connsiteY5" fmla="*/ 331890 h 1280959"/>
              <a:gd name="connsiteX6" fmla="*/ 528705 w 1469107"/>
              <a:gd name="connsiteY6" fmla="*/ 97873 h 1280959"/>
              <a:gd name="connsiteX7" fmla="*/ 273020 w 1469107"/>
              <a:gd name="connsiteY7" fmla="*/ 2533 h 1280959"/>
              <a:gd name="connsiteX8" fmla="*/ 0 w 1469107"/>
              <a:gd name="connsiteY8" fmla="*/ 188880 h 128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9107" h="1280959">
                <a:moveTo>
                  <a:pt x="1469107" y="1280959"/>
                </a:moveTo>
                <a:cubicBezTo>
                  <a:pt x="1454300" y="1266513"/>
                  <a:pt x="1439494" y="1252068"/>
                  <a:pt x="1417103" y="1215954"/>
                </a:cubicBezTo>
                <a:cubicBezTo>
                  <a:pt x="1394712" y="1179840"/>
                  <a:pt x="1384601" y="1120614"/>
                  <a:pt x="1334764" y="1064277"/>
                </a:cubicBezTo>
                <a:cubicBezTo>
                  <a:pt x="1284927" y="1007940"/>
                  <a:pt x="1180919" y="950157"/>
                  <a:pt x="1118081" y="877930"/>
                </a:cubicBezTo>
                <a:cubicBezTo>
                  <a:pt x="1055243" y="805702"/>
                  <a:pt x="1015518" y="721919"/>
                  <a:pt x="957736" y="630912"/>
                </a:cubicBezTo>
                <a:cubicBezTo>
                  <a:pt x="899954" y="539905"/>
                  <a:pt x="842895" y="420730"/>
                  <a:pt x="771390" y="331890"/>
                </a:cubicBezTo>
                <a:cubicBezTo>
                  <a:pt x="699885" y="243050"/>
                  <a:pt x="611767" y="152766"/>
                  <a:pt x="528705" y="97873"/>
                </a:cubicBezTo>
                <a:cubicBezTo>
                  <a:pt x="445643" y="42980"/>
                  <a:pt x="361137" y="-12635"/>
                  <a:pt x="273020" y="2533"/>
                </a:cubicBezTo>
                <a:cubicBezTo>
                  <a:pt x="184902" y="17701"/>
                  <a:pt x="92451" y="103290"/>
                  <a:pt x="0" y="188880"/>
                </a:cubicBezTo>
              </a:path>
            </a:pathLst>
          </a:custGeom>
          <a:noFill/>
          <a:ln w="76200">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9523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6"/>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l="707" t="3596" r="12160" b="15917"/>
          <a:stretch/>
        </p:blipFill>
        <p:spPr>
          <a:xfrm>
            <a:off x="1922318" y="2234045"/>
            <a:ext cx="7221682" cy="4623955"/>
          </a:xfrm>
          <a:prstGeom prst="rect">
            <a:avLst/>
          </a:prstGeom>
        </p:spPr>
      </p:pic>
      <p:pic>
        <p:nvPicPr>
          <p:cNvPr id="3" name="Picture 7" descr="IMGP019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268751"/>
            <a:ext cx="2407654" cy="176561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4" name="Picture 5" descr="IMGP038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2476806"/>
            <a:ext cx="2446525" cy="1834894"/>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5" name="Picture 4" descr="IMGP050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0" y="4754144"/>
            <a:ext cx="2559953" cy="181801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aphicFrame>
        <p:nvGraphicFramePr>
          <p:cNvPr id="6" name="Chart 5"/>
          <p:cNvGraphicFramePr>
            <a:graphicFrameLocks/>
          </p:cNvGraphicFramePr>
          <p:nvPr>
            <p:extLst>
              <p:ext uri="{D42A27DB-BD31-4B8C-83A1-F6EECF244321}">
                <p14:modId xmlns:p14="http://schemas.microsoft.com/office/powerpoint/2010/main" val="4182288359"/>
              </p:ext>
            </p:extLst>
          </p:nvPr>
        </p:nvGraphicFramePr>
        <p:xfrm>
          <a:off x="5438565" y="1610591"/>
          <a:ext cx="3705435" cy="1958034"/>
        </p:xfrm>
        <a:graphic>
          <a:graphicData uri="http://schemas.openxmlformats.org/drawingml/2006/chart">
            <c:chart xmlns:c="http://schemas.openxmlformats.org/drawingml/2006/chart" xmlns:r="http://schemas.openxmlformats.org/officeDocument/2006/relationships" r:id="rId7"/>
          </a:graphicData>
        </a:graphic>
      </p:graphicFrame>
      <p:sp>
        <p:nvSpPr>
          <p:cNvPr id="7" name="Title 6"/>
          <p:cNvSpPr txBox="1">
            <a:spLocks/>
          </p:cNvSpPr>
          <p:nvPr/>
        </p:nvSpPr>
        <p:spPr>
          <a:xfrm>
            <a:off x="2687204" y="35647"/>
            <a:ext cx="5978814" cy="129583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u="sng" dirty="0">
                <a:solidFill>
                  <a:schemeClr val="accent1"/>
                </a:solidFill>
              </a:rPr>
              <a:t>Direct Benefits</a:t>
            </a:r>
            <a:r>
              <a:rPr lang="en-US" dirty="0">
                <a:solidFill>
                  <a:schemeClr val="accent1"/>
                </a:solidFill>
              </a:rPr>
              <a:t>:</a:t>
            </a:r>
          </a:p>
          <a:p>
            <a:r>
              <a:rPr lang="en-US" dirty="0">
                <a:solidFill>
                  <a:schemeClr val="accent1"/>
                </a:solidFill>
              </a:rPr>
              <a:t>Tidal Wetland Detections</a:t>
            </a:r>
            <a:endParaRPr lang="en-US" sz="3600" dirty="0">
              <a:solidFill>
                <a:schemeClr val="accent1"/>
              </a:solidFill>
            </a:endParaRPr>
          </a:p>
        </p:txBody>
      </p:sp>
      <p:sp>
        <p:nvSpPr>
          <p:cNvPr id="8" name="Rectangle 7"/>
          <p:cNvSpPr/>
          <p:nvPr/>
        </p:nvSpPr>
        <p:spPr>
          <a:xfrm>
            <a:off x="3121734" y="1490375"/>
            <a:ext cx="1976823" cy="584775"/>
          </a:xfrm>
          <a:prstGeom prst="rect">
            <a:avLst/>
          </a:prstGeom>
        </p:spPr>
        <p:txBody>
          <a:bodyPr wrap="none">
            <a:spAutoFit/>
          </a:bodyPr>
          <a:lstStyle/>
          <a:p>
            <a:r>
              <a:rPr lang="en-US" sz="3200" dirty="0">
                <a:solidFill>
                  <a:schemeClr val="accent1"/>
                </a:solidFill>
              </a:rPr>
              <a:t>2008-2017</a:t>
            </a:r>
          </a:p>
        </p:txBody>
      </p:sp>
    </p:spTree>
    <p:extLst>
      <p:ext uri="{BB962C8B-B14F-4D97-AF65-F5344CB8AC3E}">
        <p14:creationId xmlns:p14="http://schemas.microsoft.com/office/powerpoint/2010/main" val="42495481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5917"/>
            <a:ext cx="7886700" cy="995322"/>
          </a:xfrm>
        </p:spPr>
        <p:txBody>
          <a:bodyPr>
            <a:normAutofit/>
          </a:bodyPr>
          <a:lstStyle/>
          <a:p>
            <a:pPr algn="ctr"/>
            <a:r>
              <a:rPr lang="en-US" sz="3600" dirty="0"/>
              <a:t>Columbia River high seas distributions</a:t>
            </a:r>
          </a:p>
        </p:txBody>
      </p:sp>
      <p:pic>
        <p:nvPicPr>
          <p:cNvPr id="14" name="Picture 1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69797" y="3960125"/>
            <a:ext cx="3006777" cy="2605475"/>
          </a:xfrm>
          <a:prstGeom prst="rect">
            <a:avLst/>
          </a:prstGeom>
        </p:spPr>
      </p:pic>
      <p:sp>
        <p:nvSpPr>
          <p:cNvPr id="12" name="TextBox 11"/>
          <p:cNvSpPr txBox="1"/>
          <p:nvPr/>
        </p:nvSpPr>
        <p:spPr>
          <a:xfrm>
            <a:off x="1599683" y="4156290"/>
            <a:ext cx="1761439" cy="369332"/>
          </a:xfrm>
          <a:prstGeom prst="rect">
            <a:avLst/>
          </a:prstGeom>
          <a:solidFill>
            <a:schemeClr val="bg1"/>
          </a:solidFill>
        </p:spPr>
        <p:txBody>
          <a:bodyPr wrap="square" rtlCol="0">
            <a:spAutoFit/>
          </a:bodyPr>
          <a:lstStyle/>
          <a:p>
            <a:pPr algn="ctr"/>
            <a:r>
              <a:rPr lang="en-US" dirty="0">
                <a:effectLst>
                  <a:outerShdw blurRad="38100" dist="38100" dir="2700000" algn="tl">
                    <a:srgbClr val="000000">
                      <a:alpha val="43137"/>
                    </a:srgbClr>
                  </a:outerShdw>
                </a:effectLst>
              </a:rPr>
              <a:t>Sockeye &amp; chum</a:t>
            </a:r>
            <a:endParaRPr lang="en-US" dirty="0"/>
          </a:p>
        </p:txBody>
      </p:sp>
      <p:sp>
        <p:nvSpPr>
          <p:cNvPr id="17" name="Freeform 16"/>
          <p:cNvSpPr/>
          <p:nvPr/>
        </p:nvSpPr>
        <p:spPr>
          <a:xfrm>
            <a:off x="1627643" y="4800668"/>
            <a:ext cx="1651897" cy="975574"/>
          </a:xfrm>
          <a:custGeom>
            <a:avLst/>
            <a:gdLst>
              <a:gd name="connsiteX0" fmla="*/ 1633802 w 1651897"/>
              <a:gd name="connsiteY0" fmla="*/ 915766 h 975574"/>
              <a:gd name="connsiteX1" fmla="*/ 1493692 w 1651897"/>
              <a:gd name="connsiteY1" fmla="*/ 760908 h 975574"/>
              <a:gd name="connsiteX2" fmla="*/ 1198725 w 1651897"/>
              <a:gd name="connsiteY2" fmla="*/ 517560 h 975574"/>
              <a:gd name="connsiteX3" fmla="*/ 1051241 w 1651897"/>
              <a:gd name="connsiteY3" fmla="*/ 229966 h 975574"/>
              <a:gd name="connsiteX4" fmla="*/ 815267 w 1651897"/>
              <a:gd name="connsiteY4" fmla="*/ 67734 h 975574"/>
              <a:gd name="connsiteX5" fmla="*/ 424434 w 1651897"/>
              <a:gd name="connsiteY5" fmla="*/ 8740 h 975574"/>
              <a:gd name="connsiteX6" fmla="*/ 92596 w 1651897"/>
              <a:gd name="connsiteY6" fmla="*/ 244714 h 975574"/>
              <a:gd name="connsiteX7" fmla="*/ 48351 w 1651897"/>
              <a:gd name="connsiteY7" fmla="*/ 606050 h 975574"/>
              <a:gd name="connsiteX8" fmla="*/ 712028 w 1651897"/>
              <a:gd name="connsiteY8" fmla="*/ 738785 h 975574"/>
              <a:gd name="connsiteX9" fmla="*/ 1154480 w 1651897"/>
              <a:gd name="connsiteY9" fmla="*/ 878895 h 975574"/>
              <a:gd name="connsiteX10" fmla="*/ 1596931 w 1651897"/>
              <a:gd name="connsiteY10" fmla="*/ 974760 h 975574"/>
              <a:gd name="connsiteX11" fmla="*/ 1633802 w 1651897"/>
              <a:gd name="connsiteY11" fmla="*/ 915766 h 97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1897" h="975574">
                <a:moveTo>
                  <a:pt x="1633802" y="915766"/>
                </a:moveTo>
                <a:cubicBezTo>
                  <a:pt x="1616595" y="880124"/>
                  <a:pt x="1566205" y="827276"/>
                  <a:pt x="1493692" y="760908"/>
                </a:cubicBezTo>
                <a:cubicBezTo>
                  <a:pt x="1421179" y="694540"/>
                  <a:pt x="1272467" y="606050"/>
                  <a:pt x="1198725" y="517560"/>
                </a:cubicBezTo>
                <a:cubicBezTo>
                  <a:pt x="1124983" y="429070"/>
                  <a:pt x="1115151" y="304937"/>
                  <a:pt x="1051241" y="229966"/>
                </a:cubicBezTo>
                <a:cubicBezTo>
                  <a:pt x="987331" y="154995"/>
                  <a:pt x="919735" y="104605"/>
                  <a:pt x="815267" y="67734"/>
                </a:cubicBezTo>
                <a:cubicBezTo>
                  <a:pt x="710799" y="30863"/>
                  <a:pt x="544879" y="-20757"/>
                  <a:pt x="424434" y="8740"/>
                </a:cubicBezTo>
                <a:cubicBezTo>
                  <a:pt x="303989" y="38237"/>
                  <a:pt x="155276" y="145162"/>
                  <a:pt x="92596" y="244714"/>
                </a:cubicBezTo>
                <a:cubicBezTo>
                  <a:pt x="29915" y="344266"/>
                  <a:pt x="-54888" y="523705"/>
                  <a:pt x="48351" y="606050"/>
                </a:cubicBezTo>
                <a:cubicBezTo>
                  <a:pt x="151590" y="688395"/>
                  <a:pt x="527673" y="693311"/>
                  <a:pt x="712028" y="738785"/>
                </a:cubicBezTo>
                <a:cubicBezTo>
                  <a:pt x="896383" y="784259"/>
                  <a:pt x="1006996" y="839566"/>
                  <a:pt x="1154480" y="878895"/>
                </a:cubicBezTo>
                <a:cubicBezTo>
                  <a:pt x="1301964" y="918224"/>
                  <a:pt x="1517044" y="968615"/>
                  <a:pt x="1596931" y="974760"/>
                </a:cubicBezTo>
                <a:cubicBezTo>
                  <a:pt x="1676818" y="980905"/>
                  <a:pt x="1651009" y="951408"/>
                  <a:pt x="1633802" y="915766"/>
                </a:cubicBezTo>
                <a:close/>
              </a:path>
            </a:pathLst>
          </a:custGeom>
          <a:solidFill>
            <a:srgbClr val="FF0000">
              <a:alpha val="54902"/>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920688" y="4002217"/>
            <a:ext cx="3392129" cy="2533650"/>
          </a:xfrm>
          <a:prstGeom prst="rect">
            <a:avLst/>
          </a:prstGeom>
        </p:spPr>
      </p:pic>
      <p:sp>
        <p:nvSpPr>
          <p:cNvPr id="20" name="Freeform 19"/>
          <p:cNvSpPr/>
          <p:nvPr/>
        </p:nvSpPr>
        <p:spPr>
          <a:xfrm rot="724533">
            <a:off x="5884800" y="4862833"/>
            <a:ext cx="2028211" cy="851243"/>
          </a:xfrm>
          <a:custGeom>
            <a:avLst/>
            <a:gdLst>
              <a:gd name="connsiteX0" fmla="*/ 2027346 w 2028211"/>
              <a:gd name="connsiteY0" fmla="*/ 451000 h 851243"/>
              <a:gd name="connsiteX1" fmla="*/ 1924107 w 2028211"/>
              <a:gd name="connsiteY1" fmla="*/ 310890 h 851243"/>
              <a:gd name="connsiteX2" fmla="*/ 1776624 w 2028211"/>
              <a:gd name="connsiteY2" fmla="*/ 141284 h 851243"/>
              <a:gd name="connsiteX3" fmla="*/ 1717630 w 2028211"/>
              <a:gd name="connsiteY3" fmla="*/ 1174 h 851243"/>
              <a:gd name="connsiteX4" fmla="*/ 1474282 w 2028211"/>
              <a:gd name="connsiteY4" fmla="*/ 82290 h 851243"/>
              <a:gd name="connsiteX5" fmla="*/ 1260430 w 2028211"/>
              <a:gd name="connsiteY5" fmla="*/ 222400 h 851243"/>
              <a:gd name="connsiteX6" fmla="*/ 744236 w 2028211"/>
              <a:gd name="connsiteY6" fmla="*/ 377258 h 851243"/>
              <a:gd name="connsiteX7" fmla="*/ 338656 w 2028211"/>
              <a:gd name="connsiteY7" fmla="*/ 318265 h 851243"/>
              <a:gd name="connsiteX8" fmla="*/ 95307 w 2028211"/>
              <a:gd name="connsiteY8" fmla="*/ 591110 h 851243"/>
              <a:gd name="connsiteX9" fmla="*/ 43688 w 2028211"/>
              <a:gd name="connsiteY9" fmla="*/ 827084 h 851243"/>
              <a:gd name="connsiteX10" fmla="*/ 714740 w 2028211"/>
              <a:gd name="connsiteY10" fmla="*/ 790213 h 851243"/>
              <a:gd name="connsiteX11" fmla="*/ 1260430 w 2028211"/>
              <a:gd name="connsiteY11" fmla="*/ 849207 h 851243"/>
              <a:gd name="connsiteX12" fmla="*/ 1725004 w 2028211"/>
              <a:gd name="connsiteY12" fmla="*/ 701723 h 851243"/>
              <a:gd name="connsiteX13" fmla="*/ 1960978 w 2028211"/>
              <a:gd name="connsiteY13" fmla="*/ 561613 h 851243"/>
              <a:gd name="connsiteX14" fmla="*/ 2027346 w 2028211"/>
              <a:gd name="connsiteY14" fmla="*/ 451000 h 85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8211" h="851243">
                <a:moveTo>
                  <a:pt x="2027346" y="451000"/>
                </a:moveTo>
                <a:cubicBezTo>
                  <a:pt x="2021201" y="409213"/>
                  <a:pt x="1965894" y="362509"/>
                  <a:pt x="1924107" y="310890"/>
                </a:cubicBezTo>
                <a:cubicBezTo>
                  <a:pt x="1882320" y="259271"/>
                  <a:pt x="1811037" y="192903"/>
                  <a:pt x="1776624" y="141284"/>
                </a:cubicBezTo>
                <a:cubicBezTo>
                  <a:pt x="1742211" y="89665"/>
                  <a:pt x="1768020" y="11006"/>
                  <a:pt x="1717630" y="1174"/>
                </a:cubicBezTo>
                <a:cubicBezTo>
                  <a:pt x="1667240" y="-8658"/>
                  <a:pt x="1550482" y="45419"/>
                  <a:pt x="1474282" y="82290"/>
                </a:cubicBezTo>
                <a:cubicBezTo>
                  <a:pt x="1398082" y="119161"/>
                  <a:pt x="1382104" y="173239"/>
                  <a:pt x="1260430" y="222400"/>
                </a:cubicBezTo>
                <a:cubicBezTo>
                  <a:pt x="1138756" y="271561"/>
                  <a:pt x="897865" y="361281"/>
                  <a:pt x="744236" y="377258"/>
                </a:cubicBezTo>
                <a:cubicBezTo>
                  <a:pt x="590607" y="393235"/>
                  <a:pt x="446811" y="282623"/>
                  <a:pt x="338656" y="318265"/>
                </a:cubicBezTo>
                <a:cubicBezTo>
                  <a:pt x="230501" y="353907"/>
                  <a:pt x="144468" y="506307"/>
                  <a:pt x="95307" y="591110"/>
                </a:cubicBezTo>
                <a:cubicBezTo>
                  <a:pt x="46146" y="675913"/>
                  <a:pt x="-59551" y="793900"/>
                  <a:pt x="43688" y="827084"/>
                </a:cubicBezTo>
                <a:cubicBezTo>
                  <a:pt x="146927" y="860268"/>
                  <a:pt x="511950" y="786526"/>
                  <a:pt x="714740" y="790213"/>
                </a:cubicBezTo>
                <a:cubicBezTo>
                  <a:pt x="917530" y="793900"/>
                  <a:pt x="1092053" y="863955"/>
                  <a:pt x="1260430" y="849207"/>
                </a:cubicBezTo>
                <a:cubicBezTo>
                  <a:pt x="1428807" y="834459"/>
                  <a:pt x="1608246" y="749655"/>
                  <a:pt x="1725004" y="701723"/>
                </a:cubicBezTo>
                <a:cubicBezTo>
                  <a:pt x="1841762" y="653791"/>
                  <a:pt x="1915504" y="604629"/>
                  <a:pt x="1960978" y="561613"/>
                </a:cubicBezTo>
                <a:cubicBezTo>
                  <a:pt x="2006452" y="518597"/>
                  <a:pt x="2033491" y="492787"/>
                  <a:pt x="2027346" y="451000"/>
                </a:cubicBezTo>
                <a:close/>
              </a:path>
            </a:pathLst>
          </a:custGeom>
          <a:solidFill>
            <a:srgbClr val="FFFF00">
              <a:alpha val="52941"/>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25192" y="1261307"/>
            <a:ext cx="3081231" cy="2605475"/>
          </a:xfrm>
          <a:prstGeom prst="rect">
            <a:avLst/>
          </a:prstGeom>
        </p:spPr>
      </p:pic>
      <p:sp>
        <p:nvSpPr>
          <p:cNvPr id="5" name="TextBox 4"/>
          <p:cNvSpPr txBox="1"/>
          <p:nvPr/>
        </p:nvSpPr>
        <p:spPr>
          <a:xfrm>
            <a:off x="5044949" y="4095560"/>
            <a:ext cx="1131645" cy="369332"/>
          </a:xfrm>
          <a:prstGeom prst="rect">
            <a:avLst/>
          </a:prstGeom>
          <a:solidFill>
            <a:schemeClr val="bg1"/>
          </a:solidFill>
        </p:spPr>
        <p:txBody>
          <a:bodyPr wrap="square" rtlCol="0">
            <a:spAutoFit/>
          </a:bodyPr>
          <a:lstStyle/>
          <a:p>
            <a:r>
              <a:rPr lang="en-US" dirty="0">
                <a:effectLst>
                  <a:outerShdw blurRad="38100" dist="38100" dir="2700000" algn="tl">
                    <a:srgbClr val="000000">
                      <a:alpha val="43137"/>
                    </a:srgbClr>
                  </a:outerShdw>
                </a:effectLst>
              </a:rPr>
              <a:t>Steelhead</a:t>
            </a:r>
            <a:endParaRPr lang="en-US" dirty="0"/>
          </a:p>
        </p:txBody>
      </p:sp>
      <p:sp>
        <p:nvSpPr>
          <p:cNvPr id="23" name="TextBox 22"/>
          <p:cNvSpPr txBox="1"/>
          <p:nvPr/>
        </p:nvSpPr>
        <p:spPr>
          <a:xfrm>
            <a:off x="2196793" y="1364582"/>
            <a:ext cx="1111607" cy="369332"/>
          </a:xfrm>
          <a:prstGeom prst="rect">
            <a:avLst/>
          </a:prstGeom>
          <a:solidFill>
            <a:schemeClr val="bg1"/>
          </a:solidFill>
        </p:spPr>
        <p:txBody>
          <a:bodyPr wrap="square" rtlCol="0">
            <a:spAutoFit/>
          </a:bodyPr>
          <a:lstStyle/>
          <a:p>
            <a:pPr algn="ctr"/>
            <a:r>
              <a:rPr lang="en-US" dirty="0">
                <a:effectLst>
                  <a:outerShdw blurRad="38100" dist="38100" dir="2700000" algn="tl">
                    <a:srgbClr val="000000">
                      <a:alpha val="43137"/>
                    </a:srgbClr>
                  </a:outerShdw>
                </a:effectLst>
              </a:rPr>
              <a:t>Chinook</a:t>
            </a:r>
            <a:endParaRPr lang="en-US" dirty="0"/>
          </a:p>
        </p:txBody>
      </p:sp>
      <p:pic>
        <p:nvPicPr>
          <p:cNvPr id="24" name="Picture 2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920688" y="1129351"/>
            <a:ext cx="3392129" cy="2533650"/>
          </a:xfrm>
          <a:prstGeom prst="rect">
            <a:avLst/>
          </a:prstGeom>
        </p:spPr>
      </p:pic>
      <p:sp>
        <p:nvSpPr>
          <p:cNvPr id="25" name="TextBox 24"/>
          <p:cNvSpPr txBox="1"/>
          <p:nvPr/>
        </p:nvSpPr>
        <p:spPr>
          <a:xfrm>
            <a:off x="5110672" y="1271239"/>
            <a:ext cx="800946" cy="369332"/>
          </a:xfrm>
          <a:prstGeom prst="rect">
            <a:avLst/>
          </a:prstGeom>
          <a:solidFill>
            <a:schemeClr val="bg1"/>
          </a:solidFill>
        </p:spPr>
        <p:txBody>
          <a:bodyPr wrap="square" rtlCol="0">
            <a:spAutoFit/>
          </a:bodyPr>
          <a:lstStyle/>
          <a:p>
            <a:pPr algn="ctr"/>
            <a:r>
              <a:rPr lang="en-US" dirty="0">
                <a:effectLst>
                  <a:outerShdw blurRad="38100" dist="38100" dir="2700000" algn="tl">
                    <a:srgbClr val="000000">
                      <a:alpha val="43137"/>
                    </a:srgbClr>
                  </a:outerShdw>
                </a:effectLst>
              </a:rPr>
              <a:t>Coho</a:t>
            </a:r>
            <a:endParaRPr lang="en-US" dirty="0"/>
          </a:p>
        </p:txBody>
      </p:sp>
      <p:sp>
        <p:nvSpPr>
          <p:cNvPr id="29" name="Freeform 28"/>
          <p:cNvSpPr/>
          <p:nvPr/>
        </p:nvSpPr>
        <p:spPr>
          <a:xfrm>
            <a:off x="7918296" y="2450430"/>
            <a:ext cx="174150" cy="582675"/>
          </a:xfrm>
          <a:custGeom>
            <a:avLst/>
            <a:gdLst>
              <a:gd name="connsiteX0" fmla="*/ 141183 w 174150"/>
              <a:gd name="connsiteY0" fmla="*/ 165181 h 582675"/>
              <a:gd name="connsiteX1" fmla="*/ 82704 w 174150"/>
              <a:gd name="connsiteY1" fmla="*/ 58856 h 582675"/>
              <a:gd name="connsiteX2" fmla="*/ 13592 w 174150"/>
              <a:gd name="connsiteY2" fmla="*/ 377 h 582675"/>
              <a:gd name="connsiteX3" fmla="*/ 2960 w 174150"/>
              <a:gd name="connsiteY3" fmla="*/ 85437 h 582675"/>
              <a:gd name="connsiteX4" fmla="*/ 50806 w 174150"/>
              <a:gd name="connsiteY4" fmla="*/ 234293 h 582675"/>
              <a:gd name="connsiteX5" fmla="*/ 61439 w 174150"/>
              <a:gd name="connsiteY5" fmla="*/ 383149 h 582675"/>
              <a:gd name="connsiteX6" fmla="*/ 50806 w 174150"/>
              <a:gd name="connsiteY6" fmla="*/ 494791 h 582675"/>
              <a:gd name="connsiteX7" fmla="*/ 66755 w 174150"/>
              <a:gd name="connsiteY7" fmla="*/ 574535 h 582675"/>
              <a:gd name="connsiteX8" fmla="*/ 173081 w 174150"/>
              <a:gd name="connsiteY8" fmla="*/ 569219 h 582675"/>
              <a:gd name="connsiteX9" fmla="*/ 119918 w 174150"/>
              <a:gd name="connsiteY9" fmla="*/ 478842 h 582675"/>
              <a:gd name="connsiteX10" fmla="*/ 93337 w 174150"/>
              <a:gd name="connsiteY10" fmla="*/ 282139 h 582675"/>
              <a:gd name="connsiteX11" fmla="*/ 141183 w 174150"/>
              <a:gd name="connsiteY11" fmla="*/ 165181 h 58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150" h="582675">
                <a:moveTo>
                  <a:pt x="141183" y="165181"/>
                </a:moveTo>
                <a:cubicBezTo>
                  <a:pt x="139411" y="127967"/>
                  <a:pt x="103969" y="86323"/>
                  <a:pt x="82704" y="58856"/>
                </a:cubicBezTo>
                <a:cubicBezTo>
                  <a:pt x="61439" y="31389"/>
                  <a:pt x="26883" y="-4053"/>
                  <a:pt x="13592" y="377"/>
                </a:cubicBezTo>
                <a:cubicBezTo>
                  <a:pt x="301" y="4807"/>
                  <a:pt x="-3242" y="46451"/>
                  <a:pt x="2960" y="85437"/>
                </a:cubicBezTo>
                <a:cubicBezTo>
                  <a:pt x="9162" y="124423"/>
                  <a:pt x="41059" y="184674"/>
                  <a:pt x="50806" y="234293"/>
                </a:cubicBezTo>
                <a:cubicBezTo>
                  <a:pt x="60553" y="283912"/>
                  <a:pt x="61439" y="339733"/>
                  <a:pt x="61439" y="383149"/>
                </a:cubicBezTo>
                <a:cubicBezTo>
                  <a:pt x="61439" y="426565"/>
                  <a:pt x="49920" y="462893"/>
                  <a:pt x="50806" y="494791"/>
                </a:cubicBezTo>
                <a:cubicBezTo>
                  <a:pt x="51692" y="526689"/>
                  <a:pt x="46376" y="562130"/>
                  <a:pt x="66755" y="574535"/>
                </a:cubicBezTo>
                <a:cubicBezTo>
                  <a:pt x="87134" y="586940"/>
                  <a:pt x="164221" y="585168"/>
                  <a:pt x="173081" y="569219"/>
                </a:cubicBezTo>
                <a:cubicBezTo>
                  <a:pt x="181941" y="553270"/>
                  <a:pt x="133209" y="526689"/>
                  <a:pt x="119918" y="478842"/>
                </a:cubicBezTo>
                <a:cubicBezTo>
                  <a:pt x="106627" y="430995"/>
                  <a:pt x="93337" y="336188"/>
                  <a:pt x="93337" y="282139"/>
                </a:cubicBezTo>
                <a:cubicBezTo>
                  <a:pt x="93337" y="228090"/>
                  <a:pt x="142955" y="202395"/>
                  <a:pt x="141183" y="165181"/>
                </a:cubicBezTo>
                <a:close/>
              </a:path>
            </a:pathLst>
          </a:cu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169212" y="2104552"/>
            <a:ext cx="601516" cy="685800"/>
          </a:xfrm>
          <a:prstGeom prst="ellipse">
            <a:avLst/>
          </a:prstGeom>
          <a:solidFill>
            <a:srgbClr val="00FFFF">
              <a:alpha val="2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rot="757839">
            <a:off x="792871" y="1915303"/>
            <a:ext cx="2137144" cy="1064299"/>
          </a:xfrm>
          <a:custGeom>
            <a:avLst/>
            <a:gdLst>
              <a:gd name="connsiteX0" fmla="*/ 1807535 w 2137144"/>
              <a:gd name="connsiteY0" fmla="*/ 1063256 h 1064299"/>
              <a:gd name="connsiteX1" fmla="*/ 1871330 w 2137144"/>
              <a:gd name="connsiteY1" fmla="*/ 1052623 h 1064299"/>
              <a:gd name="connsiteX2" fmla="*/ 1903228 w 2137144"/>
              <a:gd name="connsiteY2" fmla="*/ 1041991 h 1064299"/>
              <a:gd name="connsiteX3" fmla="*/ 1977656 w 2137144"/>
              <a:gd name="connsiteY3" fmla="*/ 967563 h 1064299"/>
              <a:gd name="connsiteX4" fmla="*/ 1988288 w 2137144"/>
              <a:gd name="connsiteY4" fmla="*/ 935665 h 1064299"/>
              <a:gd name="connsiteX5" fmla="*/ 2052084 w 2137144"/>
              <a:gd name="connsiteY5" fmla="*/ 893135 h 1064299"/>
              <a:gd name="connsiteX6" fmla="*/ 2105247 w 2137144"/>
              <a:gd name="connsiteY6" fmla="*/ 850605 h 1064299"/>
              <a:gd name="connsiteX7" fmla="*/ 2115879 w 2137144"/>
              <a:gd name="connsiteY7" fmla="*/ 818707 h 1064299"/>
              <a:gd name="connsiteX8" fmla="*/ 2137144 w 2137144"/>
              <a:gd name="connsiteY8" fmla="*/ 744279 h 1064299"/>
              <a:gd name="connsiteX9" fmla="*/ 2126512 w 2137144"/>
              <a:gd name="connsiteY9" fmla="*/ 542260 h 1064299"/>
              <a:gd name="connsiteX10" fmla="*/ 2105247 w 2137144"/>
              <a:gd name="connsiteY10" fmla="*/ 510363 h 1064299"/>
              <a:gd name="connsiteX11" fmla="*/ 2073349 w 2137144"/>
              <a:gd name="connsiteY11" fmla="*/ 425302 h 1064299"/>
              <a:gd name="connsiteX12" fmla="*/ 2041451 w 2137144"/>
              <a:gd name="connsiteY12" fmla="*/ 404037 h 1064299"/>
              <a:gd name="connsiteX13" fmla="*/ 1998921 w 2137144"/>
              <a:gd name="connsiteY13" fmla="*/ 340242 h 1064299"/>
              <a:gd name="connsiteX14" fmla="*/ 1956391 w 2137144"/>
              <a:gd name="connsiteY14" fmla="*/ 276446 h 1064299"/>
              <a:gd name="connsiteX15" fmla="*/ 1935126 w 2137144"/>
              <a:gd name="connsiteY15" fmla="*/ 244549 h 1064299"/>
              <a:gd name="connsiteX16" fmla="*/ 1850065 w 2137144"/>
              <a:gd name="connsiteY16" fmla="*/ 148856 h 1064299"/>
              <a:gd name="connsiteX17" fmla="*/ 1818167 w 2137144"/>
              <a:gd name="connsiteY17" fmla="*/ 127591 h 1064299"/>
              <a:gd name="connsiteX18" fmla="*/ 1786270 w 2137144"/>
              <a:gd name="connsiteY18" fmla="*/ 116958 h 1064299"/>
              <a:gd name="connsiteX19" fmla="*/ 1743740 w 2137144"/>
              <a:gd name="connsiteY19" fmla="*/ 106325 h 1064299"/>
              <a:gd name="connsiteX20" fmla="*/ 1467293 w 2137144"/>
              <a:gd name="connsiteY20" fmla="*/ 95693 h 1064299"/>
              <a:gd name="connsiteX21" fmla="*/ 1158949 w 2137144"/>
              <a:gd name="connsiteY21" fmla="*/ 106325 h 1064299"/>
              <a:gd name="connsiteX22" fmla="*/ 1127051 w 2137144"/>
              <a:gd name="connsiteY22" fmla="*/ 127591 h 1064299"/>
              <a:gd name="connsiteX23" fmla="*/ 1095153 w 2137144"/>
              <a:gd name="connsiteY23" fmla="*/ 138223 h 1064299"/>
              <a:gd name="connsiteX24" fmla="*/ 978195 w 2137144"/>
              <a:gd name="connsiteY24" fmla="*/ 180753 h 1064299"/>
              <a:gd name="connsiteX25" fmla="*/ 914400 w 2137144"/>
              <a:gd name="connsiteY25" fmla="*/ 191386 h 1064299"/>
              <a:gd name="connsiteX26" fmla="*/ 691116 w 2137144"/>
              <a:gd name="connsiteY26" fmla="*/ 180753 h 1064299"/>
              <a:gd name="connsiteX27" fmla="*/ 595423 w 2137144"/>
              <a:gd name="connsiteY27" fmla="*/ 116958 h 1064299"/>
              <a:gd name="connsiteX28" fmla="*/ 531628 w 2137144"/>
              <a:gd name="connsiteY28" fmla="*/ 85060 h 1064299"/>
              <a:gd name="connsiteX29" fmla="*/ 457200 w 2137144"/>
              <a:gd name="connsiteY29" fmla="*/ 53163 h 1064299"/>
              <a:gd name="connsiteX30" fmla="*/ 276447 w 2137144"/>
              <a:gd name="connsiteY30" fmla="*/ 21265 h 1064299"/>
              <a:gd name="connsiteX31" fmla="*/ 223284 w 2137144"/>
              <a:gd name="connsiteY31" fmla="*/ 10632 h 1064299"/>
              <a:gd name="connsiteX32" fmla="*/ 74428 w 2137144"/>
              <a:gd name="connsiteY32" fmla="*/ 0 h 1064299"/>
              <a:gd name="connsiteX33" fmla="*/ 42530 w 2137144"/>
              <a:gd name="connsiteY33" fmla="*/ 21265 h 1064299"/>
              <a:gd name="connsiteX34" fmla="*/ 21265 w 2137144"/>
              <a:gd name="connsiteY34" fmla="*/ 116958 h 1064299"/>
              <a:gd name="connsiteX35" fmla="*/ 0 w 2137144"/>
              <a:gd name="connsiteY35" fmla="*/ 212651 h 1064299"/>
              <a:gd name="connsiteX36" fmla="*/ 10633 w 2137144"/>
              <a:gd name="connsiteY36" fmla="*/ 510363 h 1064299"/>
              <a:gd name="connsiteX37" fmla="*/ 21265 w 2137144"/>
              <a:gd name="connsiteY37" fmla="*/ 552893 h 1064299"/>
              <a:gd name="connsiteX38" fmla="*/ 63795 w 2137144"/>
              <a:gd name="connsiteY38" fmla="*/ 616688 h 1064299"/>
              <a:gd name="connsiteX39" fmla="*/ 127591 w 2137144"/>
              <a:gd name="connsiteY39" fmla="*/ 648586 h 1064299"/>
              <a:gd name="connsiteX40" fmla="*/ 212651 w 2137144"/>
              <a:gd name="connsiteY40" fmla="*/ 723014 h 1064299"/>
              <a:gd name="connsiteX41" fmla="*/ 255181 w 2137144"/>
              <a:gd name="connsiteY41" fmla="*/ 733646 h 1064299"/>
              <a:gd name="connsiteX42" fmla="*/ 435935 w 2137144"/>
              <a:gd name="connsiteY42" fmla="*/ 765544 h 1064299"/>
              <a:gd name="connsiteX43" fmla="*/ 691116 w 2137144"/>
              <a:gd name="connsiteY43" fmla="*/ 744279 h 1064299"/>
              <a:gd name="connsiteX44" fmla="*/ 754912 w 2137144"/>
              <a:gd name="connsiteY44" fmla="*/ 701749 h 1064299"/>
              <a:gd name="connsiteX45" fmla="*/ 786809 w 2137144"/>
              <a:gd name="connsiteY45" fmla="*/ 691116 h 1064299"/>
              <a:gd name="connsiteX46" fmla="*/ 850605 w 2137144"/>
              <a:gd name="connsiteY46" fmla="*/ 659218 h 1064299"/>
              <a:gd name="connsiteX47" fmla="*/ 903767 w 2137144"/>
              <a:gd name="connsiteY47" fmla="*/ 701749 h 1064299"/>
              <a:gd name="connsiteX48" fmla="*/ 935665 w 2137144"/>
              <a:gd name="connsiteY48" fmla="*/ 733646 h 1064299"/>
              <a:gd name="connsiteX49" fmla="*/ 999460 w 2137144"/>
              <a:gd name="connsiteY49" fmla="*/ 765544 h 1064299"/>
              <a:gd name="connsiteX50" fmla="*/ 1031358 w 2137144"/>
              <a:gd name="connsiteY50" fmla="*/ 786809 h 1064299"/>
              <a:gd name="connsiteX51" fmla="*/ 1084521 w 2137144"/>
              <a:gd name="connsiteY51" fmla="*/ 808074 h 1064299"/>
              <a:gd name="connsiteX52" fmla="*/ 1116419 w 2137144"/>
              <a:gd name="connsiteY52" fmla="*/ 818707 h 1064299"/>
              <a:gd name="connsiteX53" fmla="*/ 1148316 w 2137144"/>
              <a:gd name="connsiteY53" fmla="*/ 839972 h 1064299"/>
              <a:gd name="connsiteX54" fmla="*/ 1233377 w 2137144"/>
              <a:gd name="connsiteY54" fmla="*/ 871870 h 1064299"/>
              <a:gd name="connsiteX55" fmla="*/ 1265274 w 2137144"/>
              <a:gd name="connsiteY55" fmla="*/ 882502 h 1064299"/>
              <a:gd name="connsiteX56" fmla="*/ 1307805 w 2137144"/>
              <a:gd name="connsiteY56" fmla="*/ 903767 h 1064299"/>
              <a:gd name="connsiteX57" fmla="*/ 1424763 w 2137144"/>
              <a:gd name="connsiteY57" fmla="*/ 946298 h 1064299"/>
              <a:gd name="connsiteX58" fmla="*/ 1456660 w 2137144"/>
              <a:gd name="connsiteY58" fmla="*/ 956930 h 1064299"/>
              <a:gd name="connsiteX59" fmla="*/ 1499191 w 2137144"/>
              <a:gd name="connsiteY59" fmla="*/ 967563 h 1064299"/>
              <a:gd name="connsiteX60" fmla="*/ 1531088 w 2137144"/>
              <a:gd name="connsiteY60" fmla="*/ 978195 h 1064299"/>
              <a:gd name="connsiteX61" fmla="*/ 1626781 w 2137144"/>
              <a:gd name="connsiteY61" fmla="*/ 999460 h 1064299"/>
              <a:gd name="connsiteX62" fmla="*/ 1701209 w 2137144"/>
              <a:gd name="connsiteY62" fmla="*/ 1031358 h 1064299"/>
              <a:gd name="connsiteX63" fmla="*/ 1775637 w 2137144"/>
              <a:gd name="connsiteY63" fmla="*/ 1052623 h 1064299"/>
              <a:gd name="connsiteX64" fmla="*/ 1807535 w 2137144"/>
              <a:gd name="connsiteY64" fmla="*/ 1063256 h 1064299"/>
              <a:gd name="connsiteX65" fmla="*/ 1871330 w 2137144"/>
              <a:gd name="connsiteY65" fmla="*/ 1063256 h 106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137144" h="1064299">
                <a:moveTo>
                  <a:pt x="1807535" y="1063256"/>
                </a:moveTo>
                <a:cubicBezTo>
                  <a:pt x="1828800" y="1059712"/>
                  <a:pt x="1850285" y="1057300"/>
                  <a:pt x="1871330" y="1052623"/>
                </a:cubicBezTo>
                <a:cubicBezTo>
                  <a:pt x="1882271" y="1050192"/>
                  <a:pt x="1894718" y="1049285"/>
                  <a:pt x="1903228" y="1041991"/>
                </a:cubicBezTo>
                <a:cubicBezTo>
                  <a:pt x="2057926" y="909394"/>
                  <a:pt x="1868210" y="1040526"/>
                  <a:pt x="1977656" y="967563"/>
                </a:cubicBezTo>
                <a:cubicBezTo>
                  <a:pt x="1981200" y="956930"/>
                  <a:pt x="1980363" y="943590"/>
                  <a:pt x="1988288" y="935665"/>
                </a:cubicBezTo>
                <a:cubicBezTo>
                  <a:pt x="2006360" y="917593"/>
                  <a:pt x="2030819" y="907312"/>
                  <a:pt x="2052084" y="893135"/>
                </a:cubicBezTo>
                <a:cubicBezTo>
                  <a:pt x="2092320" y="866311"/>
                  <a:pt x="2074946" y="880904"/>
                  <a:pt x="2105247" y="850605"/>
                </a:cubicBezTo>
                <a:cubicBezTo>
                  <a:pt x="2108791" y="839972"/>
                  <a:pt x="2112800" y="829484"/>
                  <a:pt x="2115879" y="818707"/>
                </a:cubicBezTo>
                <a:cubicBezTo>
                  <a:pt x="2142581" y="725251"/>
                  <a:pt x="2111652" y="820760"/>
                  <a:pt x="2137144" y="744279"/>
                </a:cubicBezTo>
                <a:cubicBezTo>
                  <a:pt x="2133600" y="676939"/>
                  <a:pt x="2135623" y="609075"/>
                  <a:pt x="2126512" y="542260"/>
                </a:cubicBezTo>
                <a:cubicBezTo>
                  <a:pt x="2124785" y="529599"/>
                  <a:pt x="2110281" y="522108"/>
                  <a:pt x="2105247" y="510363"/>
                </a:cubicBezTo>
                <a:cubicBezTo>
                  <a:pt x="2087573" y="469125"/>
                  <a:pt x="2104616" y="462822"/>
                  <a:pt x="2073349" y="425302"/>
                </a:cubicBezTo>
                <a:cubicBezTo>
                  <a:pt x="2065168" y="415485"/>
                  <a:pt x="2052084" y="411125"/>
                  <a:pt x="2041451" y="404037"/>
                </a:cubicBezTo>
                <a:cubicBezTo>
                  <a:pt x="2021117" y="343032"/>
                  <a:pt x="2045381" y="399977"/>
                  <a:pt x="1998921" y="340242"/>
                </a:cubicBezTo>
                <a:cubicBezTo>
                  <a:pt x="1983230" y="320068"/>
                  <a:pt x="1970568" y="297711"/>
                  <a:pt x="1956391" y="276446"/>
                </a:cubicBezTo>
                <a:lnTo>
                  <a:pt x="1935126" y="244549"/>
                </a:lnTo>
                <a:cubicBezTo>
                  <a:pt x="1909559" y="206199"/>
                  <a:pt x="1893761" y="177986"/>
                  <a:pt x="1850065" y="148856"/>
                </a:cubicBezTo>
                <a:cubicBezTo>
                  <a:pt x="1839432" y="141768"/>
                  <a:pt x="1829597" y="133306"/>
                  <a:pt x="1818167" y="127591"/>
                </a:cubicBezTo>
                <a:cubicBezTo>
                  <a:pt x="1808143" y="122579"/>
                  <a:pt x="1797046" y="120037"/>
                  <a:pt x="1786270" y="116958"/>
                </a:cubicBezTo>
                <a:cubicBezTo>
                  <a:pt x="1772219" y="112943"/>
                  <a:pt x="1758321" y="107297"/>
                  <a:pt x="1743740" y="106325"/>
                </a:cubicBezTo>
                <a:cubicBezTo>
                  <a:pt x="1651727" y="100191"/>
                  <a:pt x="1559442" y="99237"/>
                  <a:pt x="1467293" y="95693"/>
                </a:cubicBezTo>
                <a:cubicBezTo>
                  <a:pt x="1364512" y="99237"/>
                  <a:pt x="1261342" y="96726"/>
                  <a:pt x="1158949" y="106325"/>
                </a:cubicBezTo>
                <a:cubicBezTo>
                  <a:pt x="1146226" y="107518"/>
                  <a:pt x="1138481" y="121876"/>
                  <a:pt x="1127051" y="127591"/>
                </a:cubicBezTo>
                <a:cubicBezTo>
                  <a:pt x="1117026" y="132603"/>
                  <a:pt x="1105647" y="134288"/>
                  <a:pt x="1095153" y="138223"/>
                </a:cubicBezTo>
                <a:cubicBezTo>
                  <a:pt x="1068086" y="148373"/>
                  <a:pt x="1005007" y="176284"/>
                  <a:pt x="978195" y="180753"/>
                </a:cubicBezTo>
                <a:lnTo>
                  <a:pt x="914400" y="191386"/>
                </a:lnTo>
                <a:lnTo>
                  <a:pt x="691116" y="180753"/>
                </a:lnTo>
                <a:cubicBezTo>
                  <a:pt x="653783" y="172042"/>
                  <a:pt x="627321" y="138223"/>
                  <a:pt x="595423" y="116958"/>
                </a:cubicBezTo>
                <a:cubicBezTo>
                  <a:pt x="534124" y="76092"/>
                  <a:pt x="593258" y="111473"/>
                  <a:pt x="531628" y="85060"/>
                </a:cubicBezTo>
                <a:cubicBezTo>
                  <a:pt x="494507" y="69151"/>
                  <a:pt x="493221" y="61475"/>
                  <a:pt x="457200" y="53163"/>
                </a:cubicBezTo>
                <a:cubicBezTo>
                  <a:pt x="330087" y="23830"/>
                  <a:pt x="384029" y="39196"/>
                  <a:pt x="276447" y="21265"/>
                </a:cubicBezTo>
                <a:cubicBezTo>
                  <a:pt x="258621" y="18294"/>
                  <a:pt x="241257" y="12524"/>
                  <a:pt x="223284" y="10632"/>
                </a:cubicBezTo>
                <a:cubicBezTo>
                  <a:pt x="173812" y="5424"/>
                  <a:pt x="124047" y="3544"/>
                  <a:pt x="74428" y="0"/>
                </a:cubicBezTo>
                <a:cubicBezTo>
                  <a:pt x="63795" y="7088"/>
                  <a:pt x="47818" y="9632"/>
                  <a:pt x="42530" y="21265"/>
                </a:cubicBezTo>
                <a:cubicBezTo>
                  <a:pt x="29009" y="51012"/>
                  <a:pt x="28111" y="85008"/>
                  <a:pt x="21265" y="116958"/>
                </a:cubicBezTo>
                <a:cubicBezTo>
                  <a:pt x="1018" y="211447"/>
                  <a:pt x="20474" y="130759"/>
                  <a:pt x="0" y="212651"/>
                </a:cubicBezTo>
                <a:cubicBezTo>
                  <a:pt x="3544" y="311888"/>
                  <a:pt x="4439" y="411256"/>
                  <a:pt x="10633" y="510363"/>
                </a:cubicBezTo>
                <a:cubicBezTo>
                  <a:pt x="11545" y="524947"/>
                  <a:pt x="14730" y="539823"/>
                  <a:pt x="21265" y="552893"/>
                </a:cubicBezTo>
                <a:cubicBezTo>
                  <a:pt x="32695" y="575752"/>
                  <a:pt x="39549" y="608606"/>
                  <a:pt x="63795" y="616688"/>
                </a:cubicBezTo>
                <a:cubicBezTo>
                  <a:pt x="94668" y="626979"/>
                  <a:pt x="101359" y="626101"/>
                  <a:pt x="127591" y="648586"/>
                </a:cubicBezTo>
                <a:cubicBezTo>
                  <a:pt x="158290" y="674899"/>
                  <a:pt x="175615" y="704496"/>
                  <a:pt x="212651" y="723014"/>
                </a:cubicBezTo>
                <a:cubicBezTo>
                  <a:pt x="225721" y="729549"/>
                  <a:pt x="241318" y="729025"/>
                  <a:pt x="255181" y="733646"/>
                </a:cubicBezTo>
                <a:cubicBezTo>
                  <a:pt x="372716" y="772825"/>
                  <a:pt x="233988" y="748716"/>
                  <a:pt x="435935" y="765544"/>
                </a:cubicBezTo>
                <a:cubicBezTo>
                  <a:pt x="520995" y="758456"/>
                  <a:pt x="607418" y="761018"/>
                  <a:pt x="691116" y="744279"/>
                </a:cubicBezTo>
                <a:cubicBezTo>
                  <a:pt x="716177" y="739267"/>
                  <a:pt x="732571" y="714161"/>
                  <a:pt x="754912" y="701749"/>
                </a:cubicBezTo>
                <a:cubicBezTo>
                  <a:pt x="764709" y="696306"/>
                  <a:pt x="776785" y="696128"/>
                  <a:pt x="786809" y="691116"/>
                </a:cubicBezTo>
                <a:cubicBezTo>
                  <a:pt x="869252" y="649894"/>
                  <a:pt x="770432" y="685943"/>
                  <a:pt x="850605" y="659218"/>
                </a:cubicBezTo>
                <a:cubicBezTo>
                  <a:pt x="912458" y="721074"/>
                  <a:pt x="823309" y="634701"/>
                  <a:pt x="903767" y="701749"/>
                </a:cubicBezTo>
                <a:cubicBezTo>
                  <a:pt x="915319" y="711375"/>
                  <a:pt x="923154" y="725305"/>
                  <a:pt x="935665" y="733646"/>
                </a:cubicBezTo>
                <a:cubicBezTo>
                  <a:pt x="955447" y="746834"/>
                  <a:pt x="978677" y="753998"/>
                  <a:pt x="999460" y="765544"/>
                </a:cubicBezTo>
                <a:cubicBezTo>
                  <a:pt x="1010631" y="771750"/>
                  <a:pt x="1019928" y="781094"/>
                  <a:pt x="1031358" y="786809"/>
                </a:cubicBezTo>
                <a:cubicBezTo>
                  <a:pt x="1048429" y="795344"/>
                  <a:pt x="1066650" y="801372"/>
                  <a:pt x="1084521" y="808074"/>
                </a:cubicBezTo>
                <a:cubicBezTo>
                  <a:pt x="1095015" y="812009"/>
                  <a:pt x="1106394" y="813695"/>
                  <a:pt x="1116419" y="818707"/>
                </a:cubicBezTo>
                <a:cubicBezTo>
                  <a:pt x="1127848" y="824422"/>
                  <a:pt x="1136683" y="834684"/>
                  <a:pt x="1148316" y="839972"/>
                </a:cubicBezTo>
                <a:cubicBezTo>
                  <a:pt x="1175883" y="852503"/>
                  <a:pt x="1204918" y="861521"/>
                  <a:pt x="1233377" y="871870"/>
                </a:cubicBezTo>
                <a:cubicBezTo>
                  <a:pt x="1243910" y="875700"/>
                  <a:pt x="1254973" y="878087"/>
                  <a:pt x="1265274" y="882502"/>
                </a:cubicBezTo>
                <a:cubicBezTo>
                  <a:pt x="1279843" y="888746"/>
                  <a:pt x="1293321" y="897330"/>
                  <a:pt x="1307805" y="903767"/>
                </a:cubicBezTo>
                <a:cubicBezTo>
                  <a:pt x="1352188" y="923493"/>
                  <a:pt x="1377615" y="930582"/>
                  <a:pt x="1424763" y="946298"/>
                </a:cubicBezTo>
                <a:cubicBezTo>
                  <a:pt x="1435395" y="949842"/>
                  <a:pt x="1445787" y="954212"/>
                  <a:pt x="1456660" y="956930"/>
                </a:cubicBezTo>
                <a:cubicBezTo>
                  <a:pt x="1470837" y="960474"/>
                  <a:pt x="1485140" y="963548"/>
                  <a:pt x="1499191" y="967563"/>
                </a:cubicBezTo>
                <a:cubicBezTo>
                  <a:pt x="1509967" y="970642"/>
                  <a:pt x="1520215" y="975477"/>
                  <a:pt x="1531088" y="978195"/>
                </a:cubicBezTo>
                <a:cubicBezTo>
                  <a:pt x="1618756" y="1000112"/>
                  <a:pt x="1550405" y="977638"/>
                  <a:pt x="1626781" y="999460"/>
                </a:cubicBezTo>
                <a:cubicBezTo>
                  <a:pt x="1676647" y="1013707"/>
                  <a:pt x="1644509" y="1007058"/>
                  <a:pt x="1701209" y="1031358"/>
                </a:cubicBezTo>
                <a:cubicBezTo>
                  <a:pt x="1726708" y="1042286"/>
                  <a:pt x="1748651" y="1044913"/>
                  <a:pt x="1775637" y="1052623"/>
                </a:cubicBezTo>
                <a:cubicBezTo>
                  <a:pt x="1786414" y="1055702"/>
                  <a:pt x="1796396" y="1062018"/>
                  <a:pt x="1807535" y="1063256"/>
                </a:cubicBezTo>
                <a:cubicBezTo>
                  <a:pt x="1828670" y="1065604"/>
                  <a:pt x="1850065" y="1063256"/>
                  <a:pt x="1871330" y="1063256"/>
                </a:cubicBezTo>
              </a:path>
            </a:pathLst>
          </a:custGeom>
          <a:solidFill>
            <a:srgbClr val="77933C">
              <a:alpha val="36863"/>
            </a:srgb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45817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158874"/>
          </a:xfrm>
        </p:spPr>
        <p:txBody>
          <a:bodyPr>
            <a:normAutofit/>
          </a:bodyPr>
          <a:lstStyle/>
          <a:p>
            <a:pPr algn="ctr">
              <a:lnSpc>
                <a:spcPct val="85000"/>
              </a:lnSpc>
            </a:pPr>
            <a:r>
              <a:rPr lang="en-US" sz="3600" dirty="0"/>
              <a:t>Adults returning to the Columbia:</a:t>
            </a:r>
            <a:br>
              <a:rPr lang="en-US" sz="3600" dirty="0"/>
            </a:br>
            <a:r>
              <a:rPr lang="en-US" sz="3600" dirty="0"/>
              <a:t>3 general migration patterns</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21876" y="3429002"/>
            <a:ext cx="2305050" cy="2605475"/>
          </a:xfrm>
          <a:prstGeom prst="rect">
            <a:avLst/>
          </a:prstGeom>
        </p:spPr>
      </p:pic>
      <p:sp>
        <p:nvSpPr>
          <p:cNvPr id="5" name="TextBox 4"/>
          <p:cNvSpPr txBox="1"/>
          <p:nvPr/>
        </p:nvSpPr>
        <p:spPr>
          <a:xfrm>
            <a:off x="375239" y="1912760"/>
            <a:ext cx="2619452" cy="1477328"/>
          </a:xfrm>
          <a:prstGeom prst="rect">
            <a:avLst/>
          </a:prstGeom>
          <a:noFill/>
        </p:spPr>
        <p:txBody>
          <a:bodyPr wrap="square" rtlCol="0">
            <a:spAutoFit/>
          </a:bodyPr>
          <a:lstStyle/>
          <a:p>
            <a:r>
              <a:rPr lang="en-US" dirty="0">
                <a:effectLst>
                  <a:outerShdw blurRad="38100" dist="38100" dir="2700000" algn="tl">
                    <a:srgbClr val="000000">
                      <a:alpha val="43137"/>
                    </a:srgbClr>
                  </a:outerShdw>
                </a:effectLst>
              </a:rPr>
              <a:t>Pattern 1: </a:t>
            </a:r>
            <a:r>
              <a:rPr lang="en-US" dirty="0">
                <a:solidFill>
                  <a:srgbClr val="FF0000"/>
                </a:solidFill>
                <a:effectLst>
                  <a:outerShdw blurRad="38100" dist="38100" dir="2700000" algn="tl">
                    <a:srgbClr val="000000">
                      <a:alpha val="43137"/>
                    </a:srgbClr>
                  </a:outerShdw>
                </a:effectLst>
              </a:rPr>
              <a:t>Southwards movement along shelf</a:t>
            </a:r>
          </a:p>
          <a:p>
            <a:endParaRPr lang="en-US" dirty="0">
              <a:solidFill>
                <a:srgbClr val="FF0000"/>
              </a:solidFill>
              <a:effectLst>
                <a:outerShdw blurRad="38100" dist="38100" dir="2700000" algn="tl">
                  <a:srgbClr val="000000">
                    <a:alpha val="43137"/>
                  </a:srgbClr>
                </a:outerShdw>
              </a:effectLst>
            </a:endParaRPr>
          </a:p>
          <a:p>
            <a:r>
              <a:rPr lang="en-US" dirty="0">
                <a:effectLst>
                  <a:outerShdw blurRad="38100" dist="38100" dir="2700000" algn="tl">
                    <a:srgbClr val="000000">
                      <a:alpha val="43137"/>
                    </a:srgbClr>
                  </a:outerShdw>
                </a:effectLst>
              </a:rPr>
              <a:t>Which</a:t>
            </a:r>
            <a:r>
              <a:rPr lang="en-US" dirty="0"/>
              <a:t>: Fall Chinook, Chum (?), sockeye (?)</a:t>
            </a:r>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528967" y="3429002"/>
            <a:ext cx="2305050" cy="2605475"/>
          </a:xfrm>
          <a:prstGeom prst="rect">
            <a:avLst/>
          </a:prstGeom>
        </p:spPr>
      </p:pic>
      <p:sp>
        <p:nvSpPr>
          <p:cNvPr id="11" name="TextBox 10"/>
          <p:cNvSpPr txBox="1"/>
          <p:nvPr/>
        </p:nvSpPr>
        <p:spPr>
          <a:xfrm>
            <a:off x="3455648" y="1943604"/>
            <a:ext cx="2451688" cy="1477328"/>
          </a:xfrm>
          <a:prstGeom prst="rect">
            <a:avLst/>
          </a:prstGeom>
          <a:noFill/>
        </p:spPr>
        <p:txBody>
          <a:bodyPr wrap="square" rtlCol="0">
            <a:spAutoFit/>
          </a:bodyPr>
          <a:lstStyle/>
          <a:p>
            <a:r>
              <a:rPr lang="en-US" dirty="0">
                <a:effectLst>
                  <a:outerShdw blurRad="38100" dist="38100" dir="2700000" algn="tl">
                    <a:srgbClr val="000000">
                      <a:alpha val="43137"/>
                    </a:srgbClr>
                  </a:outerShdw>
                </a:effectLst>
              </a:rPr>
              <a:t>Pattern 2: </a:t>
            </a:r>
            <a:r>
              <a:rPr lang="en-US" dirty="0">
                <a:solidFill>
                  <a:srgbClr val="0000FF"/>
                </a:solidFill>
                <a:effectLst>
                  <a:outerShdw blurRad="38100" dist="38100" dir="2700000" algn="tl">
                    <a:srgbClr val="000000">
                      <a:alpha val="43137"/>
                    </a:srgbClr>
                  </a:outerShdw>
                </a:effectLst>
              </a:rPr>
              <a:t>Northwards along California &amp; Oregon Coasts</a:t>
            </a:r>
          </a:p>
          <a:p>
            <a:endParaRPr lang="en-US" dirty="0">
              <a:effectLst>
                <a:outerShdw blurRad="38100" dist="38100" dir="2700000" algn="tl">
                  <a:srgbClr val="000000">
                    <a:alpha val="43137"/>
                  </a:srgbClr>
                </a:outerShdw>
              </a:effectLst>
            </a:endParaRPr>
          </a:p>
          <a:p>
            <a:r>
              <a:rPr lang="en-US" dirty="0">
                <a:effectLst>
                  <a:outerShdw blurRad="38100" dist="38100" dir="2700000" algn="tl">
                    <a:srgbClr val="000000">
                      <a:alpha val="43137"/>
                    </a:srgbClr>
                  </a:outerShdw>
                </a:effectLst>
              </a:rPr>
              <a:t>Which</a:t>
            </a:r>
            <a:r>
              <a:rPr lang="en-US" dirty="0"/>
              <a:t>: Coho</a:t>
            </a:r>
          </a:p>
        </p:txBody>
      </p:sp>
      <p:pic>
        <p:nvPicPr>
          <p:cNvPr id="14" name="Picture 1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340069" y="3429002"/>
            <a:ext cx="2305050" cy="2605475"/>
          </a:xfrm>
          <a:prstGeom prst="rect">
            <a:avLst/>
          </a:prstGeom>
        </p:spPr>
      </p:pic>
      <p:sp>
        <p:nvSpPr>
          <p:cNvPr id="12" name="TextBox 11"/>
          <p:cNvSpPr txBox="1"/>
          <p:nvPr/>
        </p:nvSpPr>
        <p:spPr>
          <a:xfrm>
            <a:off x="6368295" y="1943604"/>
            <a:ext cx="2561697" cy="1477328"/>
          </a:xfrm>
          <a:prstGeom prst="rect">
            <a:avLst/>
          </a:prstGeom>
          <a:noFill/>
        </p:spPr>
        <p:txBody>
          <a:bodyPr wrap="square" rtlCol="0">
            <a:spAutoFit/>
          </a:bodyPr>
          <a:lstStyle/>
          <a:p>
            <a:r>
              <a:rPr lang="en-US" dirty="0">
                <a:effectLst>
                  <a:outerShdw blurRad="38100" dist="38100" dir="2700000" algn="tl">
                    <a:srgbClr val="000000">
                      <a:alpha val="43137"/>
                    </a:srgbClr>
                  </a:outerShdw>
                </a:effectLst>
              </a:rPr>
              <a:t>Pattern 3: </a:t>
            </a:r>
            <a:r>
              <a:rPr lang="en-US" dirty="0">
                <a:solidFill>
                  <a:srgbClr val="006600"/>
                </a:solidFill>
                <a:effectLst>
                  <a:outerShdw blurRad="38100" dist="38100" dir="2700000" algn="tl">
                    <a:srgbClr val="000000">
                      <a:alpha val="43137"/>
                    </a:srgbClr>
                  </a:outerShdw>
                </a:effectLst>
              </a:rPr>
              <a:t>Move rapidly onshore (or unknown)</a:t>
            </a:r>
          </a:p>
          <a:p>
            <a:endParaRPr lang="en-US" dirty="0">
              <a:solidFill>
                <a:srgbClr val="006600"/>
              </a:solidFill>
              <a:effectLst>
                <a:outerShdw blurRad="38100" dist="38100" dir="2700000" algn="tl">
                  <a:srgbClr val="000000">
                    <a:alpha val="43137"/>
                  </a:srgbClr>
                </a:outerShdw>
              </a:effectLst>
            </a:endParaRPr>
          </a:p>
          <a:p>
            <a:r>
              <a:rPr lang="en-US" dirty="0">
                <a:effectLst>
                  <a:outerShdw blurRad="38100" dist="38100" dir="2700000" algn="tl">
                    <a:srgbClr val="000000">
                      <a:alpha val="43137"/>
                    </a:srgbClr>
                  </a:outerShdw>
                </a:effectLst>
              </a:rPr>
              <a:t>Which</a:t>
            </a:r>
            <a:r>
              <a:rPr lang="en-US" dirty="0"/>
              <a:t>: Steelhead, Spring Chinook</a:t>
            </a:r>
          </a:p>
        </p:txBody>
      </p:sp>
      <p:sp>
        <p:nvSpPr>
          <p:cNvPr id="3" name="Right Arrow 2"/>
          <p:cNvSpPr/>
          <p:nvPr/>
        </p:nvSpPr>
        <p:spPr>
          <a:xfrm>
            <a:off x="7625321" y="5204955"/>
            <a:ext cx="536944" cy="319610"/>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927403" y="4079767"/>
            <a:ext cx="1469107" cy="1280959"/>
          </a:xfrm>
          <a:custGeom>
            <a:avLst/>
            <a:gdLst>
              <a:gd name="connsiteX0" fmla="*/ 1469107 w 1469107"/>
              <a:gd name="connsiteY0" fmla="*/ 1280959 h 1280959"/>
              <a:gd name="connsiteX1" fmla="*/ 1417103 w 1469107"/>
              <a:gd name="connsiteY1" fmla="*/ 1215954 h 1280959"/>
              <a:gd name="connsiteX2" fmla="*/ 1334764 w 1469107"/>
              <a:gd name="connsiteY2" fmla="*/ 1064277 h 1280959"/>
              <a:gd name="connsiteX3" fmla="*/ 1118081 w 1469107"/>
              <a:gd name="connsiteY3" fmla="*/ 877930 h 1280959"/>
              <a:gd name="connsiteX4" fmla="*/ 957736 w 1469107"/>
              <a:gd name="connsiteY4" fmla="*/ 630912 h 1280959"/>
              <a:gd name="connsiteX5" fmla="*/ 771390 w 1469107"/>
              <a:gd name="connsiteY5" fmla="*/ 331890 h 1280959"/>
              <a:gd name="connsiteX6" fmla="*/ 528705 w 1469107"/>
              <a:gd name="connsiteY6" fmla="*/ 97873 h 1280959"/>
              <a:gd name="connsiteX7" fmla="*/ 273020 w 1469107"/>
              <a:gd name="connsiteY7" fmla="*/ 2533 h 1280959"/>
              <a:gd name="connsiteX8" fmla="*/ 0 w 1469107"/>
              <a:gd name="connsiteY8" fmla="*/ 188880 h 128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9107" h="1280959">
                <a:moveTo>
                  <a:pt x="1469107" y="1280959"/>
                </a:moveTo>
                <a:cubicBezTo>
                  <a:pt x="1454300" y="1266513"/>
                  <a:pt x="1439494" y="1252068"/>
                  <a:pt x="1417103" y="1215954"/>
                </a:cubicBezTo>
                <a:cubicBezTo>
                  <a:pt x="1394712" y="1179840"/>
                  <a:pt x="1384601" y="1120614"/>
                  <a:pt x="1334764" y="1064277"/>
                </a:cubicBezTo>
                <a:cubicBezTo>
                  <a:pt x="1284927" y="1007940"/>
                  <a:pt x="1180919" y="950157"/>
                  <a:pt x="1118081" y="877930"/>
                </a:cubicBezTo>
                <a:cubicBezTo>
                  <a:pt x="1055243" y="805702"/>
                  <a:pt x="1015518" y="721919"/>
                  <a:pt x="957736" y="630912"/>
                </a:cubicBezTo>
                <a:cubicBezTo>
                  <a:pt x="899954" y="539905"/>
                  <a:pt x="842895" y="420730"/>
                  <a:pt x="771390" y="331890"/>
                </a:cubicBezTo>
                <a:cubicBezTo>
                  <a:pt x="699885" y="243050"/>
                  <a:pt x="611767" y="152766"/>
                  <a:pt x="528705" y="97873"/>
                </a:cubicBezTo>
                <a:cubicBezTo>
                  <a:pt x="445643" y="42980"/>
                  <a:pt x="361137" y="-12635"/>
                  <a:pt x="273020" y="2533"/>
                </a:cubicBezTo>
                <a:cubicBezTo>
                  <a:pt x="184902" y="17701"/>
                  <a:pt x="92451" y="103290"/>
                  <a:pt x="0" y="188880"/>
                </a:cubicBezTo>
              </a:path>
            </a:pathLst>
          </a:custGeom>
          <a:noFill/>
          <a:ln w="76200">
            <a:solidFill>
              <a:srgbClr val="FF000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5246636" y="5297504"/>
            <a:ext cx="139336" cy="575382"/>
          </a:xfrm>
          <a:custGeom>
            <a:avLst/>
            <a:gdLst>
              <a:gd name="connsiteX0" fmla="*/ 22604 w 139336"/>
              <a:gd name="connsiteY0" fmla="*/ 575382 h 575382"/>
              <a:gd name="connsiteX1" fmla="*/ 3149 w 139336"/>
              <a:gd name="connsiteY1" fmla="*/ 40361 h 575382"/>
              <a:gd name="connsiteX2" fmla="*/ 80970 w 139336"/>
              <a:gd name="connsiteY2" fmla="*/ 40361 h 575382"/>
              <a:gd name="connsiteX3" fmla="*/ 139336 w 139336"/>
              <a:gd name="connsiteY3" fmla="*/ 59816 h 575382"/>
            </a:gdLst>
            <a:ahLst/>
            <a:cxnLst>
              <a:cxn ang="0">
                <a:pos x="connsiteX0" y="connsiteY0"/>
              </a:cxn>
              <a:cxn ang="0">
                <a:pos x="connsiteX1" y="connsiteY1"/>
              </a:cxn>
              <a:cxn ang="0">
                <a:pos x="connsiteX2" y="connsiteY2"/>
              </a:cxn>
              <a:cxn ang="0">
                <a:pos x="connsiteX3" y="connsiteY3"/>
              </a:cxn>
            </a:cxnLst>
            <a:rect l="l" t="t" r="r" b="b"/>
            <a:pathLst>
              <a:path w="139336" h="575382">
                <a:moveTo>
                  <a:pt x="22604" y="575382"/>
                </a:moveTo>
                <a:cubicBezTo>
                  <a:pt x="8012" y="352456"/>
                  <a:pt x="-6579" y="129531"/>
                  <a:pt x="3149" y="40361"/>
                </a:cubicBezTo>
                <a:cubicBezTo>
                  <a:pt x="12877" y="-48809"/>
                  <a:pt x="58272" y="37119"/>
                  <a:pt x="80970" y="40361"/>
                </a:cubicBezTo>
                <a:cubicBezTo>
                  <a:pt x="103668" y="43603"/>
                  <a:pt x="121502" y="51709"/>
                  <a:pt x="139336" y="59816"/>
                </a:cubicBezTo>
              </a:path>
            </a:pathLst>
          </a:custGeom>
          <a:noFill/>
          <a:ln w="76200">
            <a:solidFill>
              <a:srgbClr val="00FF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5278970" y="5169131"/>
            <a:ext cx="90152" cy="177515"/>
          </a:xfrm>
          <a:custGeom>
            <a:avLst/>
            <a:gdLst>
              <a:gd name="connsiteX0" fmla="*/ 0 w 90152"/>
              <a:gd name="connsiteY0" fmla="*/ 0 h 177515"/>
              <a:gd name="connsiteX1" fmla="*/ 32198 w 90152"/>
              <a:gd name="connsiteY1" fmla="*/ 154546 h 177515"/>
              <a:gd name="connsiteX2" fmla="*/ 90152 w 90152"/>
              <a:gd name="connsiteY2" fmla="*/ 173865 h 177515"/>
            </a:gdLst>
            <a:ahLst/>
            <a:cxnLst>
              <a:cxn ang="0">
                <a:pos x="connsiteX0" y="connsiteY0"/>
              </a:cxn>
              <a:cxn ang="0">
                <a:pos x="connsiteX1" y="connsiteY1"/>
              </a:cxn>
              <a:cxn ang="0">
                <a:pos x="connsiteX2" y="connsiteY2"/>
              </a:cxn>
            </a:cxnLst>
            <a:rect l="l" t="t" r="r" b="b"/>
            <a:pathLst>
              <a:path w="90152" h="177515">
                <a:moveTo>
                  <a:pt x="0" y="0"/>
                </a:moveTo>
                <a:cubicBezTo>
                  <a:pt x="8586" y="62784"/>
                  <a:pt x="17173" y="125569"/>
                  <a:pt x="32198" y="154546"/>
                </a:cubicBezTo>
                <a:cubicBezTo>
                  <a:pt x="47223" y="183523"/>
                  <a:pt x="68687" y="178694"/>
                  <a:pt x="90152" y="173865"/>
                </a:cubicBezTo>
              </a:path>
            </a:pathLst>
          </a:custGeom>
          <a:noFill/>
          <a:ln w="38100">
            <a:solidFill>
              <a:srgbClr val="00FF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07075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 y="0"/>
            <a:ext cx="9144000" cy="1265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228261" y="130224"/>
            <a:ext cx="6733309" cy="1077218"/>
          </a:xfrm>
          <a:prstGeom prst="rect">
            <a:avLst/>
          </a:prstGeom>
          <a:noFill/>
        </p:spPr>
        <p:txBody>
          <a:bodyPr wrap="square" rtlCol="0">
            <a:spAutoFit/>
          </a:bodyPr>
          <a:lstStyle/>
          <a:p>
            <a:pPr algn="ctr"/>
            <a:r>
              <a:rPr lang="en-US" sz="3600" dirty="0">
                <a:solidFill>
                  <a:schemeClr val="accent1"/>
                </a:solidFill>
              </a:rPr>
              <a:t>Spatial distribution is stock-specific</a:t>
            </a:r>
          </a:p>
          <a:p>
            <a:pPr algn="ctr"/>
            <a:r>
              <a:rPr lang="en-US" sz="2800" dirty="0">
                <a:solidFill>
                  <a:schemeClr val="accent1"/>
                </a:solidFill>
              </a:rPr>
              <a:t>(models should be too)</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531" y="1363720"/>
            <a:ext cx="3498394" cy="2663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9925" y="2102937"/>
            <a:ext cx="667027" cy="1282745"/>
          </a:xfrm>
          <a:prstGeom prst="rect">
            <a:avLst/>
          </a:prstGeom>
        </p:spPr>
      </p:pic>
      <p:grpSp>
        <p:nvGrpSpPr>
          <p:cNvPr id="6" name="Group 5"/>
          <p:cNvGrpSpPr/>
          <p:nvPr/>
        </p:nvGrpSpPr>
        <p:grpSpPr>
          <a:xfrm>
            <a:off x="2501531" y="4027055"/>
            <a:ext cx="4111705" cy="2726618"/>
            <a:chOff x="2679331" y="3755976"/>
            <a:chExt cx="4298822" cy="2929224"/>
          </a:xfrm>
        </p:grpSpPr>
        <p:pic>
          <p:nvPicPr>
            <p:cNvPr id="2" name="Picture 1" descr="Screen Clipp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9331" y="3966347"/>
              <a:ext cx="4298822" cy="2718853"/>
            </a:xfrm>
            <a:prstGeom prst="rect">
              <a:avLst/>
            </a:prstGeom>
          </p:spPr>
        </p:pic>
        <p:sp>
          <p:nvSpPr>
            <p:cNvPr id="12" name="TextBox 11"/>
            <p:cNvSpPr txBox="1"/>
            <p:nvPr/>
          </p:nvSpPr>
          <p:spPr>
            <a:xfrm>
              <a:off x="3439320" y="3755976"/>
              <a:ext cx="2631233" cy="276999"/>
            </a:xfrm>
            <a:prstGeom prst="rect">
              <a:avLst/>
            </a:prstGeom>
            <a:solidFill>
              <a:schemeClr val="bg1"/>
            </a:solidFill>
          </p:spPr>
          <p:txBody>
            <a:bodyPr wrap="none" rtlCol="0">
              <a:spAutoFit/>
            </a:bodyPr>
            <a:lstStyle/>
            <a:p>
              <a:r>
                <a:rPr lang="en-US" sz="1200" b="1" dirty="0"/>
                <a:t>   Snake River Fall Subyearling Chinook</a:t>
              </a:r>
            </a:p>
          </p:txBody>
        </p:sp>
        <p:sp>
          <p:nvSpPr>
            <p:cNvPr id="14" name="Freeform 13"/>
            <p:cNvSpPr/>
            <p:nvPr/>
          </p:nvSpPr>
          <p:spPr>
            <a:xfrm>
              <a:off x="5551745" y="4320631"/>
              <a:ext cx="474483" cy="1961028"/>
            </a:xfrm>
            <a:custGeom>
              <a:avLst/>
              <a:gdLst>
                <a:gd name="connsiteX0" fmla="*/ 111655 w 474483"/>
                <a:gd name="connsiteY0" fmla="*/ 464788 h 1961028"/>
                <a:gd name="connsiteX1" fmla="*/ 206905 w 474483"/>
                <a:gd name="connsiteY1" fmla="*/ 783876 h 1961028"/>
                <a:gd name="connsiteX2" fmla="*/ 287868 w 474483"/>
                <a:gd name="connsiteY2" fmla="*/ 1031526 h 1961028"/>
                <a:gd name="connsiteX3" fmla="*/ 368830 w 474483"/>
                <a:gd name="connsiteY3" fmla="*/ 1341088 h 1961028"/>
                <a:gd name="connsiteX4" fmla="*/ 345018 w 474483"/>
                <a:gd name="connsiteY4" fmla="*/ 1607788 h 1961028"/>
                <a:gd name="connsiteX5" fmla="*/ 316443 w 474483"/>
                <a:gd name="connsiteY5" fmla="*/ 1850676 h 1961028"/>
                <a:gd name="connsiteX6" fmla="*/ 349780 w 474483"/>
                <a:gd name="connsiteY6" fmla="*/ 1960213 h 1961028"/>
                <a:gd name="connsiteX7" fmla="*/ 416455 w 474483"/>
                <a:gd name="connsiteY7" fmla="*/ 1893538 h 1961028"/>
                <a:gd name="connsiteX8" fmla="*/ 425980 w 474483"/>
                <a:gd name="connsiteY8" fmla="*/ 1764951 h 1961028"/>
                <a:gd name="connsiteX9" fmla="*/ 459318 w 474483"/>
                <a:gd name="connsiteY9" fmla="*/ 1574451 h 1961028"/>
                <a:gd name="connsiteX10" fmla="*/ 473605 w 474483"/>
                <a:gd name="connsiteY10" fmla="*/ 1383951 h 1961028"/>
                <a:gd name="connsiteX11" fmla="*/ 435505 w 474483"/>
                <a:gd name="connsiteY11" fmla="*/ 1017238 h 1961028"/>
                <a:gd name="connsiteX12" fmla="*/ 364068 w 474483"/>
                <a:gd name="connsiteY12" fmla="*/ 745776 h 1961028"/>
                <a:gd name="connsiteX13" fmla="*/ 254530 w 474483"/>
                <a:gd name="connsiteY13" fmla="*/ 412401 h 1961028"/>
                <a:gd name="connsiteX14" fmla="*/ 159280 w 474483"/>
                <a:gd name="connsiteY14" fmla="*/ 198088 h 1961028"/>
                <a:gd name="connsiteX15" fmla="*/ 35455 w 474483"/>
                <a:gd name="connsiteY15" fmla="*/ 2826 h 1961028"/>
                <a:gd name="connsiteX16" fmla="*/ 2118 w 474483"/>
                <a:gd name="connsiteY16" fmla="*/ 98076 h 1961028"/>
                <a:gd name="connsiteX17" fmla="*/ 83080 w 474483"/>
                <a:gd name="connsiteY17" fmla="*/ 312388 h 1961028"/>
                <a:gd name="connsiteX18" fmla="*/ 111655 w 474483"/>
                <a:gd name="connsiteY18" fmla="*/ 464788 h 196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4483" h="1961028">
                  <a:moveTo>
                    <a:pt x="111655" y="464788"/>
                  </a:moveTo>
                  <a:cubicBezTo>
                    <a:pt x="132293" y="543369"/>
                    <a:pt x="177536" y="689420"/>
                    <a:pt x="206905" y="783876"/>
                  </a:cubicBezTo>
                  <a:cubicBezTo>
                    <a:pt x="236274" y="878332"/>
                    <a:pt x="260881" y="938657"/>
                    <a:pt x="287868" y="1031526"/>
                  </a:cubicBezTo>
                  <a:cubicBezTo>
                    <a:pt x="314855" y="1124395"/>
                    <a:pt x="359305" y="1245044"/>
                    <a:pt x="368830" y="1341088"/>
                  </a:cubicBezTo>
                  <a:cubicBezTo>
                    <a:pt x="378355" y="1437132"/>
                    <a:pt x="353749" y="1522857"/>
                    <a:pt x="345018" y="1607788"/>
                  </a:cubicBezTo>
                  <a:cubicBezTo>
                    <a:pt x="336287" y="1692719"/>
                    <a:pt x="315649" y="1791939"/>
                    <a:pt x="316443" y="1850676"/>
                  </a:cubicBezTo>
                  <a:cubicBezTo>
                    <a:pt x="317237" y="1909413"/>
                    <a:pt x="333111" y="1953069"/>
                    <a:pt x="349780" y="1960213"/>
                  </a:cubicBezTo>
                  <a:cubicBezTo>
                    <a:pt x="366449" y="1967357"/>
                    <a:pt x="403755" y="1926082"/>
                    <a:pt x="416455" y="1893538"/>
                  </a:cubicBezTo>
                  <a:cubicBezTo>
                    <a:pt x="429155" y="1860994"/>
                    <a:pt x="418836" y="1818132"/>
                    <a:pt x="425980" y="1764951"/>
                  </a:cubicBezTo>
                  <a:cubicBezTo>
                    <a:pt x="433124" y="1711770"/>
                    <a:pt x="451381" y="1637951"/>
                    <a:pt x="459318" y="1574451"/>
                  </a:cubicBezTo>
                  <a:cubicBezTo>
                    <a:pt x="467255" y="1510951"/>
                    <a:pt x="477574" y="1476820"/>
                    <a:pt x="473605" y="1383951"/>
                  </a:cubicBezTo>
                  <a:cubicBezTo>
                    <a:pt x="469636" y="1291082"/>
                    <a:pt x="453761" y="1123601"/>
                    <a:pt x="435505" y="1017238"/>
                  </a:cubicBezTo>
                  <a:cubicBezTo>
                    <a:pt x="417249" y="910876"/>
                    <a:pt x="394230" y="846582"/>
                    <a:pt x="364068" y="745776"/>
                  </a:cubicBezTo>
                  <a:cubicBezTo>
                    <a:pt x="333906" y="644970"/>
                    <a:pt x="288661" y="503682"/>
                    <a:pt x="254530" y="412401"/>
                  </a:cubicBezTo>
                  <a:cubicBezTo>
                    <a:pt x="220399" y="321120"/>
                    <a:pt x="195792" y="266350"/>
                    <a:pt x="159280" y="198088"/>
                  </a:cubicBezTo>
                  <a:cubicBezTo>
                    <a:pt x="122768" y="129826"/>
                    <a:pt x="61649" y="19495"/>
                    <a:pt x="35455" y="2826"/>
                  </a:cubicBezTo>
                  <a:cubicBezTo>
                    <a:pt x="9261" y="-13843"/>
                    <a:pt x="-5819" y="46482"/>
                    <a:pt x="2118" y="98076"/>
                  </a:cubicBezTo>
                  <a:cubicBezTo>
                    <a:pt x="10055" y="149670"/>
                    <a:pt x="64030" y="249682"/>
                    <a:pt x="83080" y="312388"/>
                  </a:cubicBezTo>
                  <a:cubicBezTo>
                    <a:pt x="102130" y="375094"/>
                    <a:pt x="91017" y="386207"/>
                    <a:pt x="111655" y="464788"/>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4373109" y="4394487"/>
              <a:ext cx="476418" cy="1152093"/>
            </a:xfrm>
            <a:custGeom>
              <a:avLst/>
              <a:gdLst>
                <a:gd name="connsiteX0" fmla="*/ 76240 w 476418"/>
                <a:gd name="connsiteY0" fmla="*/ 846304 h 1152093"/>
                <a:gd name="connsiteX1" fmla="*/ 38140 w 476418"/>
                <a:gd name="connsiteY1" fmla="*/ 663424 h 1152093"/>
                <a:gd name="connsiteX2" fmla="*/ 91480 w 476418"/>
                <a:gd name="connsiteY2" fmla="*/ 427204 h 1152093"/>
                <a:gd name="connsiteX3" fmla="*/ 61000 w 476418"/>
                <a:gd name="connsiteY3" fmla="*/ 190984 h 1152093"/>
                <a:gd name="connsiteX4" fmla="*/ 40 w 476418"/>
                <a:gd name="connsiteY4" fmla="*/ 61444 h 1152093"/>
                <a:gd name="connsiteX5" fmla="*/ 53380 w 476418"/>
                <a:gd name="connsiteY5" fmla="*/ 484 h 1152093"/>
                <a:gd name="connsiteX6" fmla="*/ 152440 w 476418"/>
                <a:gd name="connsiteY6" fmla="*/ 46204 h 1152093"/>
                <a:gd name="connsiteX7" fmla="*/ 266740 w 476418"/>
                <a:gd name="connsiteY7" fmla="*/ 251944 h 1152093"/>
                <a:gd name="connsiteX8" fmla="*/ 396280 w 476418"/>
                <a:gd name="connsiteY8" fmla="*/ 587224 h 1152093"/>
                <a:gd name="connsiteX9" fmla="*/ 442000 w 476418"/>
                <a:gd name="connsiteY9" fmla="*/ 869164 h 1152093"/>
                <a:gd name="connsiteX10" fmla="*/ 472480 w 476418"/>
                <a:gd name="connsiteY10" fmla="*/ 1074904 h 1152093"/>
                <a:gd name="connsiteX11" fmla="*/ 350560 w 476418"/>
                <a:gd name="connsiteY11" fmla="*/ 1151104 h 1152093"/>
                <a:gd name="connsiteX12" fmla="*/ 137200 w 476418"/>
                <a:gd name="connsiteY12" fmla="*/ 1097764 h 1152093"/>
                <a:gd name="connsiteX13" fmla="*/ 76240 w 476418"/>
                <a:gd name="connsiteY13" fmla="*/ 846304 h 115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418" h="1152093">
                  <a:moveTo>
                    <a:pt x="76240" y="846304"/>
                  </a:moveTo>
                  <a:cubicBezTo>
                    <a:pt x="59730" y="773914"/>
                    <a:pt x="35600" y="733274"/>
                    <a:pt x="38140" y="663424"/>
                  </a:cubicBezTo>
                  <a:cubicBezTo>
                    <a:pt x="40680" y="593574"/>
                    <a:pt x="87670" y="505944"/>
                    <a:pt x="91480" y="427204"/>
                  </a:cubicBezTo>
                  <a:cubicBezTo>
                    <a:pt x="95290" y="348464"/>
                    <a:pt x="76240" y="251944"/>
                    <a:pt x="61000" y="190984"/>
                  </a:cubicBezTo>
                  <a:cubicBezTo>
                    <a:pt x="45760" y="130024"/>
                    <a:pt x="1310" y="93194"/>
                    <a:pt x="40" y="61444"/>
                  </a:cubicBezTo>
                  <a:cubicBezTo>
                    <a:pt x="-1230" y="29694"/>
                    <a:pt x="27980" y="3024"/>
                    <a:pt x="53380" y="484"/>
                  </a:cubicBezTo>
                  <a:cubicBezTo>
                    <a:pt x="78780" y="-2056"/>
                    <a:pt x="116880" y="4294"/>
                    <a:pt x="152440" y="46204"/>
                  </a:cubicBezTo>
                  <a:cubicBezTo>
                    <a:pt x="188000" y="88114"/>
                    <a:pt x="226100" y="161774"/>
                    <a:pt x="266740" y="251944"/>
                  </a:cubicBezTo>
                  <a:cubicBezTo>
                    <a:pt x="307380" y="342114"/>
                    <a:pt x="367070" y="484354"/>
                    <a:pt x="396280" y="587224"/>
                  </a:cubicBezTo>
                  <a:cubicBezTo>
                    <a:pt x="425490" y="690094"/>
                    <a:pt x="429300" y="787884"/>
                    <a:pt x="442000" y="869164"/>
                  </a:cubicBezTo>
                  <a:cubicBezTo>
                    <a:pt x="454700" y="950444"/>
                    <a:pt x="487720" y="1027914"/>
                    <a:pt x="472480" y="1074904"/>
                  </a:cubicBezTo>
                  <a:cubicBezTo>
                    <a:pt x="457240" y="1121894"/>
                    <a:pt x="406440" y="1147294"/>
                    <a:pt x="350560" y="1151104"/>
                  </a:cubicBezTo>
                  <a:cubicBezTo>
                    <a:pt x="294680" y="1154914"/>
                    <a:pt x="182920" y="1149834"/>
                    <a:pt x="137200" y="1097764"/>
                  </a:cubicBezTo>
                  <a:cubicBezTo>
                    <a:pt x="91480" y="1045694"/>
                    <a:pt x="92750" y="918694"/>
                    <a:pt x="76240" y="846304"/>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p:cNvSpPr txBox="1"/>
          <p:nvPr/>
        </p:nvSpPr>
        <p:spPr>
          <a:xfrm>
            <a:off x="6978153" y="6292008"/>
            <a:ext cx="2096648" cy="461665"/>
          </a:xfrm>
          <a:prstGeom prst="rect">
            <a:avLst/>
          </a:prstGeom>
          <a:noFill/>
        </p:spPr>
        <p:txBody>
          <a:bodyPr wrap="square" rtlCol="0">
            <a:spAutoFit/>
          </a:bodyPr>
          <a:lstStyle/>
          <a:p>
            <a:r>
              <a:rPr lang="en-US" sz="1200" dirty="0"/>
              <a:t>Teel, et al. 2015. Marine and Coastal Fisheries 7:274-300.</a:t>
            </a:r>
          </a:p>
        </p:txBody>
      </p:sp>
      <p:cxnSp>
        <p:nvCxnSpPr>
          <p:cNvPr id="16" name="Straight Connector 15"/>
          <p:cNvCxnSpPr/>
          <p:nvPr/>
        </p:nvCxnSpPr>
        <p:spPr>
          <a:xfrm>
            <a:off x="5263" y="1258124"/>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4849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6864" y="1504950"/>
            <a:ext cx="3129006" cy="4761202"/>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8118" y="3275141"/>
            <a:ext cx="2373420" cy="1149548"/>
          </a:xfrm>
          <a:prstGeom prst="rect">
            <a:avLst/>
          </a:prstGeom>
          <a:ln>
            <a:solidFill>
              <a:schemeClr val="tx1"/>
            </a:solidFill>
          </a:ln>
        </p:spPr>
      </p:pic>
      <p:sp>
        <p:nvSpPr>
          <p:cNvPr id="5" name="Rectangle 4"/>
          <p:cNvSpPr/>
          <p:nvPr/>
        </p:nvSpPr>
        <p:spPr>
          <a:xfrm>
            <a:off x="4808940" y="6479629"/>
            <a:ext cx="4164612" cy="307777"/>
          </a:xfrm>
          <a:prstGeom prst="rect">
            <a:avLst/>
          </a:prstGeom>
        </p:spPr>
        <p:txBody>
          <a:bodyPr wrap="square">
            <a:spAutoFit/>
          </a:bodyPr>
          <a:lstStyle/>
          <a:p>
            <a:pPr marR="0"/>
            <a:r>
              <a:rPr lang="en-US" sz="1400" dirty="0">
                <a:latin typeface="Segoe UI" panose="020B0502040204020203" pitchFamily="34" charset="0"/>
              </a:rPr>
              <a:t>Van </a:t>
            </a:r>
            <a:r>
              <a:rPr lang="en-US" sz="1400" dirty="0" err="1">
                <a:latin typeface="Segoe UI" panose="020B0502040204020203" pitchFamily="34" charset="0"/>
              </a:rPr>
              <a:t>Doornik</a:t>
            </a:r>
            <a:r>
              <a:rPr lang="en-US" sz="1400" dirty="0">
                <a:latin typeface="Segoe UI" panose="020B0502040204020203" pitchFamily="34" charset="0"/>
              </a:rPr>
              <a:t>, et al. 2019. Fishery Bulletin 117(1)</a:t>
            </a:r>
          </a:p>
        </p:txBody>
      </p:sp>
      <p:sp>
        <p:nvSpPr>
          <p:cNvPr id="6" name="Rectangle 5"/>
          <p:cNvSpPr/>
          <p:nvPr/>
        </p:nvSpPr>
        <p:spPr>
          <a:xfrm>
            <a:off x="0" y="0"/>
            <a:ext cx="9144000" cy="1338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228261" y="130224"/>
            <a:ext cx="6733309" cy="1200329"/>
          </a:xfrm>
          <a:prstGeom prst="rect">
            <a:avLst/>
          </a:prstGeom>
          <a:noFill/>
        </p:spPr>
        <p:txBody>
          <a:bodyPr wrap="square" rtlCol="0">
            <a:spAutoFit/>
          </a:bodyPr>
          <a:lstStyle/>
          <a:p>
            <a:pPr algn="ctr"/>
            <a:r>
              <a:rPr lang="en-US" sz="3600" dirty="0">
                <a:solidFill>
                  <a:schemeClr val="accent1"/>
                </a:solidFill>
              </a:rPr>
              <a:t>Steelhead spatial distribution is also stock-specific</a:t>
            </a:r>
          </a:p>
        </p:txBody>
      </p:sp>
      <p:cxnSp>
        <p:nvCxnSpPr>
          <p:cNvPr id="8" name="Straight Connector 7"/>
          <p:cNvCxnSpPr/>
          <p:nvPr/>
        </p:nvCxnSpPr>
        <p:spPr>
          <a:xfrm>
            <a:off x="2572" y="1330552"/>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4"/>
          <a:stretch>
            <a:fillRect/>
          </a:stretch>
        </p:blipFill>
        <p:spPr>
          <a:xfrm>
            <a:off x="189545" y="1504950"/>
            <a:ext cx="3657617" cy="3910659"/>
          </a:xfrm>
          <a:prstGeom prst="rect">
            <a:avLst/>
          </a:prstGeom>
        </p:spPr>
      </p:pic>
    </p:spTree>
    <p:extLst>
      <p:ext uri="{BB962C8B-B14F-4D97-AF65-F5344CB8AC3E}">
        <p14:creationId xmlns:p14="http://schemas.microsoft.com/office/powerpoint/2010/main" val="33554909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08526" y="446793"/>
            <a:ext cx="7818935" cy="707886"/>
          </a:xfrm>
          <a:prstGeom prst="rect">
            <a:avLst/>
          </a:prstGeom>
          <a:noFill/>
        </p:spPr>
        <p:txBody>
          <a:bodyPr wrap="none" rtlCol="0">
            <a:spAutoFit/>
          </a:bodyPr>
          <a:lstStyle/>
          <a:p>
            <a:r>
              <a:rPr lang="en-US" sz="4000" u="sng" dirty="0">
                <a:solidFill>
                  <a:schemeClr val="accent1"/>
                </a:solidFill>
              </a:rPr>
              <a:t>Recent unusual adult salmon returns</a:t>
            </a:r>
            <a:endParaRPr lang="en-US" sz="4000" b="1" u="sng" dirty="0">
              <a:solidFill>
                <a:schemeClr val="accent1"/>
              </a:solidFill>
            </a:endParaRPr>
          </a:p>
        </p:txBody>
      </p:sp>
      <p:sp>
        <p:nvSpPr>
          <p:cNvPr id="3" name="Rectangle 2"/>
          <p:cNvSpPr/>
          <p:nvPr/>
        </p:nvSpPr>
        <p:spPr>
          <a:xfrm>
            <a:off x="660196" y="2101076"/>
            <a:ext cx="920766" cy="530915"/>
          </a:xfrm>
          <a:prstGeom prst="rect">
            <a:avLst/>
          </a:prstGeom>
          <a:noFill/>
        </p:spPr>
        <p:txBody>
          <a:bodyPr wrap="none" lIns="68580" tIns="34290" rIns="68580" bIns="34290">
            <a:spAutoFit/>
          </a:bodyPr>
          <a:lstStyle/>
          <a:p>
            <a:pPr algn="ctr"/>
            <a:r>
              <a:rPr lang="en-US" sz="3000" dirty="0">
                <a:ln w="0"/>
                <a:solidFill>
                  <a:schemeClr val="accent1"/>
                </a:solidFill>
                <a:effectLst>
                  <a:outerShdw blurRad="38100" dist="25400" dir="5400000" algn="ctr" rotWithShape="0">
                    <a:srgbClr val="6E747A">
                      <a:alpha val="43000"/>
                    </a:srgbClr>
                  </a:outerShdw>
                </a:effectLst>
              </a:rPr>
              <a:t>2015</a:t>
            </a:r>
          </a:p>
        </p:txBody>
      </p:sp>
      <p:sp>
        <p:nvSpPr>
          <p:cNvPr id="10" name="Rectangle 9"/>
          <p:cNvSpPr/>
          <p:nvPr/>
        </p:nvSpPr>
        <p:spPr>
          <a:xfrm>
            <a:off x="2381729" y="2101076"/>
            <a:ext cx="920766" cy="530915"/>
          </a:xfrm>
          <a:prstGeom prst="rect">
            <a:avLst/>
          </a:prstGeom>
          <a:noFill/>
        </p:spPr>
        <p:txBody>
          <a:bodyPr wrap="none" lIns="68580" tIns="34290" rIns="68580" bIns="34290">
            <a:spAutoFit/>
          </a:bodyPr>
          <a:lstStyle/>
          <a:p>
            <a:pPr algn="ctr"/>
            <a:r>
              <a:rPr lang="en-US" sz="3000" dirty="0">
                <a:ln w="0"/>
                <a:solidFill>
                  <a:schemeClr val="accent1"/>
                </a:solidFill>
                <a:effectLst>
                  <a:outerShdw blurRad="38100" dist="25400" dir="5400000" algn="ctr" rotWithShape="0">
                    <a:srgbClr val="6E747A">
                      <a:alpha val="43000"/>
                    </a:srgbClr>
                  </a:outerShdw>
                </a:effectLst>
              </a:rPr>
              <a:t>2016</a:t>
            </a:r>
          </a:p>
        </p:txBody>
      </p:sp>
      <p:sp>
        <p:nvSpPr>
          <p:cNvPr id="11" name="Rectangle 10"/>
          <p:cNvSpPr/>
          <p:nvPr/>
        </p:nvSpPr>
        <p:spPr>
          <a:xfrm>
            <a:off x="4103262" y="2101076"/>
            <a:ext cx="920766" cy="530915"/>
          </a:xfrm>
          <a:prstGeom prst="rect">
            <a:avLst/>
          </a:prstGeom>
          <a:noFill/>
        </p:spPr>
        <p:txBody>
          <a:bodyPr wrap="none" lIns="68580" tIns="34290" rIns="68580" bIns="34290">
            <a:spAutoFit/>
          </a:bodyPr>
          <a:lstStyle/>
          <a:p>
            <a:pPr algn="ctr"/>
            <a:r>
              <a:rPr lang="en-US" sz="3000" dirty="0">
                <a:ln w="0"/>
                <a:solidFill>
                  <a:schemeClr val="accent1"/>
                </a:solidFill>
                <a:effectLst>
                  <a:outerShdw blurRad="38100" dist="25400" dir="5400000" algn="ctr" rotWithShape="0">
                    <a:srgbClr val="6E747A">
                      <a:alpha val="43000"/>
                    </a:srgbClr>
                  </a:outerShdw>
                </a:effectLst>
              </a:rPr>
              <a:t>2017</a:t>
            </a:r>
          </a:p>
        </p:txBody>
      </p:sp>
      <p:sp>
        <p:nvSpPr>
          <p:cNvPr id="12" name="Rectangle 11"/>
          <p:cNvSpPr/>
          <p:nvPr/>
        </p:nvSpPr>
        <p:spPr>
          <a:xfrm>
            <a:off x="5824795" y="2101076"/>
            <a:ext cx="920766" cy="530915"/>
          </a:xfrm>
          <a:prstGeom prst="rect">
            <a:avLst/>
          </a:prstGeom>
          <a:noFill/>
        </p:spPr>
        <p:txBody>
          <a:bodyPr wrap="none" lIns="68580" tIns="34290" rIns="68580" bIns="34290">
            <a:spAutoFit/>
          </a:bodyPr>
          <a:lstStyle/>
          <a:p>
            <a:pPr algn="ctr"/>
            <a:r>
              <a:rPr lang="en-US" sz="3000" dirty="0">
                <a:ln w="0"/>
                <a:solidFill>
                  <a:schemeClr val="accent1"/>
                </a:solidFill>
                <a:effectLst>
                  <a:outerShdw blurRad="38100" dist="25400" dir="5400000" algn="ctr" rotWithShape="0">
                    <a:srgbClr val="6E747A">
                      <a:alpha val="43000"/>
                    </a:srgbClr>
                  </a:outerShdw>
                </a:effectLst>
              </a:rPr>
              <a:t>2018</a:t>
            </a:r>
          </a:p>
        </p:txBody>
      </p:sp>
      <p:pic>
        <p:nvPicPr>
          <p:cNvPr id="2" name="Picture 1"/>
          <p:cNvPicPr>
            <a:picLocks noChangeAspect="1"/>
          </p:cNvPicPr>
          <p:nvPr/>
        </p:nvPicPr>
        <p:blipFill>
          <a:blip r:embed="rId2"/>
          <a:stretch>
            <a:fillRect/>
          </a:stretch>
        </p:blipFill>
        <p:spPr>
          <a:xfrm>
            <a:off x="289189" y="2786369"/>
            <a:ext cx="6915175" cy="3071224"/>
          </a:xfrm>
          <a:prstGeom prst="rect">
            <a:avLst/>
          </a:prstGeom>
        </p:spPr>
      </p:pic>
      <p:pic>
        <p:nvPicPr>
          <p:cNvPr id="19" name="Picture 18"/>
          <p:cNvPicPr>
            <a:picLocks noChangeAspect="1"/>
          </p:cNvPicPr>
          <p:nvPr/>
        </p:nvPicPr>
        <p:blipFill>
          <a:blip r:embed="rId3"/>
          <a:stretch>
            <a:fillRect/>
          </a:stretch>
        </p:blipFill>
        <p:spPr>
          <a:xfrm>
            <a:off x="7250544" y="2786369"/>
            <a:ext cx="1690650" cy="3071224"/>
          </a:xfrm>
          <a:prstGeom prst="rect">
            <a:avLst/>
          </a:prstGeom>
        </p:spPr>
      </p:pic>
      <p:sp>
        <p:nvSpPr>
          <p:cNvPr id="57" name="Rectangle 56"/>
          <p:cNvSpPr/>
          <p:nvPr/>
        </p:nvSpPr>
        <p:spPr>
          <a:xfrm>
            <a:off x="7546330" y="2101076"/>
            <a:ext cx="920766" cy="530915"/>
          </a:xfrm>
          <a:prstGeom prst="rect">
            <a:avLst/>
          </a:prstGeom>
          <a:noFill/>
        </p:spPr>
        <p:txBody>
          <a:bodyPr wrap="none" lIns="68580" tIns="34290" rIns="68580" bIns="34290">
            <a:spAutoFit/>
          </a:bodyPr>
          <a:lstStyle/>
          <a:p>
            <a:pPr algn="ctr"/>
            <a:r>
              <a:rPr lang="en-US" sz="3000" dirty="0">
                <a:ln w="0"/>
                <a:solidFill>
                  <a:schemeClr val="accent1"/>
                </a:solidFill>
                <a:effectLst>
                  <a:outerShdw blurRad="38100" dist="25400" dir="5400000" algn="ctr" rotWithShape="0">
                    <a:srgbClr val="6E747A">
                      <a:alpha val="43000"/>
                    </a:srgbClr>
                  </a:outerShdw>
                </a:effectLst>
              </a:rPr>
              <a:t>2019</a:t>
            </a:r>
          </a:p>
        </p:txBody>
      </p:sp>
      <p:grpSp>
        <p:nvGrpSpPr>
          <p:cNvPr id="58" name="Group 57"/>
          <p:cNvGrpSpPr/>
          <p:nvPr/>
        </p:nvGrpSpPr>
        <p:grpSpPr>
          <a:xfrm>
            <a:off x="7476957" y="2848992"/>
            <a:ext cx="1382811" cy="470298"/>
            <a:chOff x="8892017" y="1463883"/>
            <a:chExt cx="1824760" cy="568580"/>
          </a:xfrm>
        </p:grpSpPr>
        <p:sp>
          <p:nvSpPr>
            <p:cNvPr id="61" name="Oval 60"/>
            <p:cNvSpPr/>
            <p:nvPr/>
          </p:nvSpPr>
          <p:spPr>
            <a:xfrm>
              <a:off x="8892017" y="1802217"/>
              <a:ext cx="225322" cy="23024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4" name="TextBox 63"/>
            <p:cNvSpPr txBox="1"/>
            <p:nvPr/>
          </p:nvSpPr>
          <p:spPr>
            <a:xfrm>
              <a:off x="9117339" y="1463883"/>
              <a:ext cx="1599438" cy="492871"/>
            </a:xfrm>
            <a:prstGeom prst="rect">
              <a:avLst/>
            </a:prstGeom>
            <a:solidFill>
              <a:srgbClr val="304B98">
                <a:alpha val="47059"/>
              </a:srgbClr>
            </a:solidFill>
          </p:spPr>
          <p:txBody>
            <a:bodyPr wrap="square" rtlCol="0">
              <a:spAutoFit/>
            </a:bodyPr>
            <a:lstStyle/>
            <a:p>
              <a:pPr>
                <a:lnSpc>
                  <a:spcPct val="85000"/>
                </a:lnSpc>
              </a:pPr>
              <a:r>
                <a:rPr lang="en-US" sz="1200" dirty="0">
                  <a:solidFill>
                    <a:schemeClr val="bg1"/>
                  </a:solidFill>
                  <a:effectLst>
                    <a:outerShdw blurRad="38100" dist="38100" dir="2700000" algn="tl">
                      <a:srgbClr val="000000">
                        <a:alpha val="43137"/>
                      </a:srgbClr>
                    </a:outerShdw>
                  </a:effectLst>
                </a:rPr>
                <a:t>Huge Bristol Bay </a:t>
              </a:r>
              <a:r>
                <a:rPr lang="en-US" sz="1200" b="1" dirty="0">
                  <a:solidFill>
                    <a:srgbClr val="FF0000"/>
                  </a:solidFill>
                  <a:effectLst>
                    <a:outerShdw blurRad="38100" dist="38100" dir="2700000" algn="tl">
                      <a:srgbClr val="000000">
                        <a:alpha val="43137"/>
                      </a:srgbClr>
                    </a:outerShdw>
                  </a:effectLst>
                </a:rPr>
                <a:t>sockeye </a:t>
              </a:r>
              <a:r>
                <a:rPr lang="en-US" sz="1200" dirty="0">
                  <a:solidFill>
                    <a:schemeClr val="bg1"/>
                  </a:solidFill>
                  <a:effectLst>
                    <a:outerShdw blurRad="38100" dist="38100" dir="2700000" algn="tl">
                      <a:srgbClr val="000000">
                        <a:alpha val="43137"/>
                      </a:srgbClr>
                    </a:outerShdw>
                  </a:effectLst>
                </a:rPr>
                <a:t>return</a:t>
              </a:r>
            </a:p>
          </p:txBody>
        </p:sp>
      </p:grpSp>
      <p:sp>
        <p:nvSpPr>
          <p:cNvPr id="20" name="TextBox 19"/>
          <p:cNvSpPr txBox="1"/>
          <p:nvPr/>
        </p:nvSpPr>
        <p:spPr>
          <a:xfrm>
            <a:off x="2137034" y="1174490"/>
            <a:ext cx="4887685" cy="461665"/>
          </a:xfrm>
          <a:prstGeom prst="rect">
            <a:avLst/>
          </a:prstGeom>
          <a:noFill/>
        </p:spPr>
        <p:txBody>
          <a:bodyPr wrap="none" rtlCol="0">
            <a:spAutoFit/>
          </a:bodyPr>
          <a:lstStyle/>
          <a:p>
            <a:r>
              <a:rPr lang="en-US" sz="2400" dirty="0"/>
              <a:t>It’s not just a Columbia River anomaly</a:t>
            </a:r>
          </a:p>
        </p:txBody>
      </p:sp>
      <p:sp>
        <p:nvSpPr>
          <p:cNvPr id="14" name="TextBox 13"/>
          <p:cNvSpPr txBox="1"/>
          <p:nvPr/>
        </p:nvSpPr>
        <p:spPr>
          <a:xfrm>
            <a:off x="7250544" y="3437747"/>
            <a:ext cx="1609224" cy="667875"/>
          </a:xfrm>
          <a:prstGeom prst="rect">
            <a:avLst/>
          </a:prstGeom>
          <a:noFill/>
        </p:spPr>
        <p:txBody>
          <a:bodyPr wrap="square" rtlCol="0">
            <a:spAutoFit/>
          </a:bodyPr>
          <a:lstStyle/>
          <a:p>
            <a:pPr>
              <a:lnSpc>
                <a:spcPct val="85000"/>
              </a:lnSpc>
            </a:pPr>
            <a:r>
              <a:rPr lang="en-US" sz="1100" dirty="0">
                <a:solidFill>
                  <a:schemeClr val="bg1"/>
                </a:solidFill>
              </a:rPr>
              <a:t>S. BC closed to </a:t>
            </a:r>
            <a:r>
              <a:rPr lang="en-US" sz="1100" b="1" dirty="0">
                <a:solidFill>
                  <a:srgbClr val="00B0F0"/>
                </a:solidFill>
              </a:rPr>
              <a:t>Chinook</a:t>
            </a:r>
            <a:r>
              <a:rPr lang="en-US" sz="1100" dirty="0">
                <a:solidFill>
                  <a:srgbClr val="00B0F0"/>
                </a:solidFill>
              </a:rPr>
              <a:t> </a:t>
            </a:r>
            <a:r>
              <a:rPr lang="en-US" sz="1100" dirty="0">
                <a:solidFill>
                  <a:schemeClr val="bg1"/>
                </a:solidFill>
              </a:rPr>
              <a:t>fishing.  Extremely low Fraser River</a:t>
            </a:r>
            <a:r>
              <a:rPr lang="en-US" sz="1100" dirty="0"/>
              <a:t> </a:t>
            </a:r>
            <a:r>
              <a:rPr lang="en-US" sz="1100" dirty="0">
                <a:solidFill>
                  <a:srgbClr val="FF0000"/>
                </a:solidFill>
                <a:effectLst>
                  <a:outerShdw blurRad="38100" dist="38100" dir="2700000" algn="tl">
                    <a:srgbClr val="000000">
                      <a:alpha val="43137"/>
                    </a:srgbClr>
                  </a:outerShdw>
                </a:effectLst>
              </a:rPr>
              <a:t>sockeye</a:t>
            </a:r>
            <a:r>
              <a:rPr lang="en-US" sz="1100" dirty="0"/>
              <a:t> </a:t>
            </a:r>
            <a:r>
              <a:rPr lang="en-US" sz="1100" dirty="0">
                <a:solidFill>
                  <a:schemeClr val="bg1"/>
                </a:solidFill>
              </a:rPr>
              <a:t>returns</a:t>
            </a:r>
          </a:p>
        </p:txBody>
      </p:sp>
      <p:sp>
        <p:nvSpPr>
          <p:cNvPr id="15" name="Oval 14"/>
          <p:cNvSpPr/>
          <p:nvPr/>
        </p:nvSpPr>
        <p:spPr>
          <a:xfrm rot="20149129">
            <a:off x="8380264" y="3893026"/>
            <a:ext cx="308675" cy="350775"/>
          </a:xfrm>
          <a:prstGeom prst="ellipse">
            <a:avLst/>
          </a:prstGeom>
          <a:no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2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EMR sites.pdf"/>
          <p:cNvPicPr>
            <a:picLocks noChangeAspect="1"/>
          </p:cNvPicPr>
          <p:nvPr/>
        </p:nvPicPr>
        <p:blipFill rotWithShape="1">
          <a:blip r:embed="rId2" cstate="screen">
            <a:extLst>
              <a:ext uri="{28A0092B-C50C-407E-A947-70E740481C1C}">
                <a14:useLocalDpi xmlns:a14="http://schemas.microsoft.com/office/drawing/2010/main"/>
              </a:ext>
            </a:extLst>
          </a:blip>
          <a:srcRect t="14288"/>
          <a:stretch/>
        </p:blipFill>
        <p:spPr>
          <a:xfrm>
            <a:off x="193287" y="1193650"/>
            <a:ext cx="8811491" cy="5664350"/>
          </a:xfrm>
          <a:prstGeom prst="rect">
            <a:avLst/>
          </a:prstGeom>
        </p:spPr>
      </p:pic>
      <p:sp>
        <p:nvSpPr>
          <p:cNvPr id="2" name="TextBox 1"/>
          <p:cNvSpPr txBox="1"/>
          <p:nvPr/>
        </p:nvSpPr>
        <p:spPr>
          <a:xfrm>
            <a:off x="1244653" y="402408"/>
            <a:ext cx="6708760" cy="646331"/>
          </a:xfrm>
          <a:prstGeom prst="rect">
            <a:avLst/>
          </a:prstGeom>
          <a:noFill/>
        </p:spPr>
        <p:txBody>
          <a:bodyPr wrap="none" rtlCol="0">
            <a:spAutoFit/>
          </a:bodyPr>
          <a:lstStyle/>
          <a:p>
            <a:r>
              <a:rPr lang="en-US" sz="3600" u="sng" dirty="0">
                <a:solidFill>
                  <a:schemeClr val="accent1"/>
                </a:solidFill>
              </a:rPr>
              <a:t>Salmon Sampling in the Main Stem</a:t>
            </a:r>
          </a:p>
        </p:txBody>
      </p:sp>
    </p:spTree>
    <p:extLst>
      <p:ext uri="{BB962C8B-B14F-4D97-AF65-F5344CB8AC3E}">
        <p14:creationId xmlns:p14="http://schemas.microsoft.com/office/powerpoint/2010/main" val="2313455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97899" y="1876425"/>
            <a:ext cx="6288751" cy="4490996"/>
          </a:xfrm>
          <a:prstGeom prst="rect">
            <a:avLst/>
          </a:prstGeom>
        </p:spPr>
      </p:pic>
      <p:sp>
        <p:nvSpPr>
          <p:cNvPr id="19" name="Rounded Rectangle 18"/>
          <p:cNvSpPr/>
          <p:nvPr/>
        </p:nvSpPr>
        <p:spPr>
          <a:xfrm>
            <a:off x="7434262" y="1657545"/>
            <a:ext cx="1514475" cy="703649"/>
          </a:xfrm>
          <a:prstGeom prst="roundRect">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342296" y="1523159"/>
            <a:ext cx="2314031" cy="461665"/>
          </a:xfrm>
          <a:prstGeom prst="rect">
            <a:avLst/>
          </a:prstGeom>
        </p:spPr>
        <p:txBody>
          <a:bodyPr wrap="none">
            <a:spAutoFit/>
          </a:bodyPr>
          <a:lstStyle/>
          <a:p>
            <a:r>
              <a:rPr lang="en-US" sz="2400" dirty="0">
                <a:solidFill>
                  <a:srgbClr val="000000"/>
                </a:solidFill>
                <a:latin typeface="Calibri" panose="020F0502020204030204" pitchFamily="34" charset="0"/>
              </a:rPr>
              <a:t>Diet composition</a:t>
            </a:r>
            <a:endParaRPr lang="en-US" sz="2400" dirty="0"/>
          </a:p>
        </p:txBody>
      </p:sp>
      <p:sp>
        <p:nvSpPr>
          <p:cNvPr id="5" name="TextBox 4"/>
          <p:cNvSpPr txBox="1"/>
          <p:nvPr/>
        </p:nvSpPr>
        <p:spPr>
          <a:xfrm>
            <a:off x="1855124" y="5905756"/>
            <a:ext cx="1154776" cy="646331"/>
          </a:xfrm>
          <a:prstGeom prst="rect">
            <a:avLst/>
          </a:prstGeom>
          <a:solidFill>
            <a:schemeClr val="bg1"/>
          </a:solidFill>
        </p:spPr>
        <p:txBody>
          <a:bodyPr wrap="square" rtlCol="0">
            <a:spAutoFit/>
          </a:bodyPr>
          <a:lstStyle/>
          <a:p>
            <a:pPr algn="ctr"/>
            <a:r>
              <a:rPr lang="en-US" dirty="0" err="1"/>
              <a:t>Subyr</a:t>
            </a:r>
            <a:r>
              <a:rPr lang="en-US" dirty="0"/>
              <a:t> Chinook</a:t>
            </a:r>
          </a:p>
        </p:txBody>
      </p:sp>
      <p:sp>
        <p:nvSpPr>
          <p:cNvPr id="6" name="TextBox 5"/>
          <p:cNvSpPr txBox="1"/>
          <p:nvPr/>
        </p:nvSpPr>
        <p:spPr>
          <a:xfrm>
            <a:off x="1855124" y="5889623"/>
            <a:ext cx="1154776" cy="646331"/>
          </a:xfrm>
          <a:prstGeom prst="rect">
            <a:avLst/>
          </a:prstGeom>
          <a:solidFill>
            <a:schemeClr val="bg1"/>
          </a:solidFill>
        </p:spPr>
        <p:txBody>
          <a:bodyPr wrap="square" rtlCol="0">
            <a:spAutoFit/>
          </a:bodyPr>
          <a:lstStyle/>
          <a:p>
            <a:pPr algn="ctr"/>
            <a:r>
              <a:rPr lang="en-US" dirty="0" err="1"/>
              <a:t>Subyr</a:t>
            </a:r>
            <a:r>
              <a:rPr lang="en-US" dirty="0"/>
              <a:t> Chinook</a:t>
            </a:r>
          </a:p>
        </p:txBody>
      </p:sp>
      <p:sp>
        <p:nvSpPr>
          <p:cNvPr id="7" name="TextBox 6"/>
          <p:cNvSpPr txBox="1"/>
          <p:nvPr/>
        </p:nvSpPr>
        <p:spPr>
          <a:xfrm>
            <a:off x="2921924" y="5873490"/>
            <a:ext cx="1154776" cy="646331"/>
          </a:xfrm>
          <a:prstGeom prst="rect">
            <a:avLst/>
          </a:prstGeom>
          <a:solidFill>
            <a:schemeClr val="bg1"/>
          </a:solidFill>
        </p:spPr>
        <p:txBody>
          <a:bodyPr wrap="square" rtlCol="0">
            <a:spAutoFit/>
          </a:bodyPr>
          <a:lstStyle/>
          <a:p>
            <a:pPr algn="ctr"/>
            <a:r>
              <a:rPr lang="en-US" dirty="0" err="1"/>
              <a:t>Yrlg</a:t>
            </a:r>
            <a:r>
              <a:rPr lang="en-US" dirty="0"/>
              <a:t> Chinook</a:t>
            </a:r>
          </a:p>
        </p:txBody>
      </p:sp>
      <p:sp>
        <p:nvSpPr>
          <p:cNvPr id="8" name="TextBox 7"/>
          <p:cNvSpPr txBox="1"/>
          <p:nvPr/>
        </p:nvSpPr>
        <p:spPr>
          <a:xfrm>
            <a:off x="4029109" y="5887736"/>
            <a:ext cx="1154776" cy="369332"/>
          </a:xfrm>
          <a:prstGeom prst="rect">
            <a:avLst/>
          </a:prstGeom>
          <a:solidFill>
            <a:schemeClr val="bg1"/>
          </a:solidFill>
        </p:spPr>
        <p:txBody>
          <a:bodyPr wrap="square" rtlCol="0">
            <a:spAutoFit/>
          </a:bodyPr>
          <a:lstStyle/>
          <a:p>
            <a:pPr algn="ctr"/>
            <a:r>
              <a:rPr lang="en-US" dirty="0"/>
              <a:t>Steelhead</a:t>
            </a:r>
          </a:p>
        </p:txBody>
      </p:sp>
      <p:sp>
        <p:nvSpPr>
          <p:cNvPr id="9" name="Rectangle 8"/>
          <p:cNvSpPr/>
          <p:nvPr/>
        </p:nvSpPr>
        <p:spPr>
          <a:xfrm>
            <a:off x="442912" y="174748"/>
            <a:ext cx="8258175" cy="1077218"/>
          </a:xfrm>
          <a:prstGeom prst="rect">
            <a:avLst/>
          </a:prstGeom>
        </p:spPr>
        <p:txBody>
          <a:bodyPr wrap="square">
            <a:spAutoFit/>
          </a:bodyPr>
          <a:lstStyle/>
          <a:p>
            <a:pPr algn="ctr"/>
            <a:r>
              <a:rPr lang="en-US" sz="3200" u="sng" dirty="0">
                <a:solidFill>
                  <a:schemeClr val="accent1"/>
                </a:solidFill>
                <a:latin typeface="Calibri" panose="020F0502020204030204" pitchFamily="34" charset="0"/>
              </a:rPr>
              <a:t>Indirect benefits</a:t>
            </a:r>
            <a:r>
              <a:rPr lang="en-US" sz="3200" dirty="0">
                <a:solidFill>
                  <a:schemeClr val="accent1"/>
                </a:solidFill>
                <a:latin typeface="Calibri" panose="020F0502020204030204" pitchFamily="34" charset="0"/>
              </a:rPr>
              <a:t>: salmon and steelhead are actively feeding on wetlands-produced prey</a:t>
            </a:r>
            <a:endParaRPr lang="en-US" sz="3200" dirty="0">
              <a:solidFill>
                <a:schemeClr val="accent1"/>
              </a:solidFill>
            </a:endParaRPr>
          </a:p>
        </p:txBody>
      </p:sp>
      <p:cxnSp>
        <p:nvCxnSpPr>
          <p:cNvPr id="10" name="Straight Connector 9"/>
          <p:cNvCxnSpPr/>
          <p:nvPr/>
        </p:nvCxnSpPr>
        <p:spPr>
          <a:xfrm>
            <a:off x="952500" y="1368659"/>
            <a:ext cx="72390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448425" y="2009370"/>
            <a:ext cx="300082" cy="369332"/>
          </a:xfrm>
          <a:prstGeom prst="rect">
            <a:avLst/>
          </a:prstGeom>
          <a:noFill/>
        </p:spPr>
        <p:txBody>
          <a:bodyPr wrap="none" rtlCol="0">
            <a:spAutoFit/>
          </a:bodyPr>
          <a:lstStyle/>
          <a:p>
            <a:r>
              <a:rPr lang="en-US" dirty="0"/>
              <a:t>*</a:t>
            </a:r>
          </a:p>
        </p:txBody>
      </p:sp>
      <p:sp>
        <p:nvSpPr>
          <p:cNvPr id="11" name="TextBox 10"/>
          <p:cNvSpPr txBox="1"/>
          <p:nvPr/>
        </p:nvSpPr>
        <p:spPr>
          <a:xfrm>
            <a:off x="6748507" y="3125343"/>
            <a:ext cx="300082" cy="369332"/>
          </a:xfrm>
          <a:prstGeom prst="rect">
            <a:avLst/>
          </a:prstGeom>
          <a:noFill/>
        </p:spPr>
        <p:txBody>
          <a:bodyPr wrap="none" rtlCol="0">
            <a:spAutoFit/>
          </a:bodyPr>
          <a:lstStyle/>
          <a:p>
            <a:r>
              <a:rPr lang="en-US" dirty="0"/>
              <a:t>*</a:t>
            </a:r>
          </a:p>
        </p:txBody>
      </p:sp>
      <p:sp>
        <p:nvSpPr>
          <p:cNvPr id="12" name="TextBox 11"/>
          <p:cNvSpPr txBox="1"/>
          <p:nvPr/>
        </p:nvSpPr>
        <p:spPr>
          <a:xfrm>
            <a:off x="7005771" y="3506583"/>
            <a:ext cx="300082" cy="369332"/>
          </a:xfrm>
          <a:prstGeom prst="rect">
            <a:avLst/>
          </a:prstGeom>
          <a:noFill/>
        </p:spPr>
        <p:txBody>
          <a:bodyPr wrap="none" rtlCol="0">
            <a:spAutoFit/>
          </a:bodyPr>
          <a:lstStyle/>
          <a:p>
            <a:r>
              <a:rPr lang="en-US" dirty="0"/>
              <a:t>*</a:t>
            </a:r>
          </a:p>
        </p:txBody>
      </p:sp>
      <p:sp>
        <p:nvSpPr>
          <p:cNvPr id="13" name="TextBox 12"/>
          <p:cNvSpPr txBox="1"/>
          <p:nvPr/>
        </p:nvSpPr>
        <p:spPr>
          <a:xfrm>
            <a:off x="6448425" y="3828223"/>
            <a:ext cx="300082" cy="369332"/>
          </a:xfrm>
          <a:prstGeom prst="rect">
            <a:avLst/>
          </a:prstGeom>
          <a:noFill/>
        </p:spPr>
        <p:txBody>
          <a:bodyPr wrap="none" rtlCol="0">
            <a:spAutoFit/>
          </a:bodyPr>
          <a:lstStyle/>
          <a:p>
            <a:r>
              <a:rPr lang="en-US" dirty="0"/>
              <a:t>*</a:t>
            </a:r>
          </a:p>
        </p:txBody>
      </p:sp>
      <p:sp>
        <p:nvSpPr>
          <p:cNvPr id="14" name="TextBox 13"/>
          <p:cNvSpPr txBox="1"/>
          <p:nvPr/>
        </p:nvSpPr>
        <p:spPr>
          <a:xfrm>
            <a:off x="6748507" y="4229181"/>
            <a:ext cx="300082" cy="369332"/>
          </a:xfrm>
          <a:prstGeom prst="rect">
            <a:avLst/>
          </a:prstGeom>
          <a:noFill/>
        </p:spPr>
        <p:txBody>
          <a:bodyPr wrap="none" rtlCol="0">
            <a:spAutoFit/>
          </a:bodyPr>
          <a:lstStyle/>
          <a:p>
            <a:r>
              <a:rPr lang="en-US" dirty="0"/>
              <a:t>*</a:t>
            </a:r>
          </a:p>
        </p:txBody>
      </p:sp>
      <p:sp>
        <p:nvSpPr>
          <p:cNvPr id="15" name="TextBox 14"/>
          <p:cNvSpPr txBox="1"/>
          <p:nvPr/>
        </p:nvSpPr>
        <p:spPr>
          <a:xfrm>
            <a:off x="6748507" y="4575703"/>
            <a:ext cx="300082" cy="369332"/>
          </a:xfrm>
          <a:prstGeom prst="rect">
            <a:avLst/>
          </a:prstGeom>
          <a:noFill/>
        </p:spPr>
        <p:txBody>
          <a:bodyPr wrap="none" rtlCol="0">
            <a:spAutoFit/>
          </a:bodyPr>
          <a:lstStyle/>
          <a:p>
            <a:r>
              <a:rPr lang="en-US" dirty="0"/>
              <a:t>*</a:t>
            </a:r>
          </a:p>
        </p:txBody>
      </p:sp>
      <p:sp>
        <p:nvSpPr>
          <p:cNvPr id="17" name="TextBox 16"/>
          <p:cNvSpPr txBox="1"/>
          <p:nvPr/>
        </p:nvSpPr>
        <p:spPr>
          <a:xfrm>
            <a:off x="7531871" y="1751403"/>
            <a:ext cx="300082" cy="369332"/>
          </a:xfrm>
          <a:prstGeom prst="rect">
            <a:avLst/>
          </a:prstGeom>
          <a:noFill/>
        </p:spPr>
        <p:txBody>
          <a:bodyPr wrap="none" rtlCol="0">
            <a:spAutoFit/>
          </a:bodyPr>
          <a:lstStyle/>
          <a:p>
            <a:r>
              <a:rPr lang="en-US" dirty="0"/>
              <a:t>*</a:t>
            </a:r>
          </a:p>
        </p:txBody>
      </p:sp>
      <p:sp>
        <p:nvSpPr>
          <p:cNvPr id="18" name="TextBox 17"/>
          <p:cNvSpPr txBox="1"/>
          <p:nvPr/>
        </p:nvSpPr>
        <p:spPr>
          <a:xfrm>
            <a:off x="7720012" y="1686288"/>
            <a:ext cx="1143000" cy="646331"/>
          </a:xfrm>
          <a:prstGeom prst="rect">
            <a:avLst/>
          </a:prstGeom>
          <a:noFill/>
        </p:spPr>
        <p:txBody>
          <a:bodyPr wrap="square" rtlCol="0">
            <a:spAutoFit/>
          </a:bodyPr>
          <a:lstStyle/>
          <a:p>
            <a:r>
              <a:rPr lang="en-US" dirty="0"/>
              <a:t>Terrestrial origin</a:t>
            </a:r>
          </a:p>
        </p:txBody>
      </p:sp>
    </p:spTree>
    <p:extLst>
      <p:ext uri="{BB962C8B-B14F-4D97-AF65-F5344CB8AC3E}">
        <p14:creationId xmlns:p14="http://schemas.microsoft.com/office/powerpoint/2010/main" val="1360933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nkSprIGFmay16.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0109" y="1145579"/>
            <a:ext cx="8037770" cy="5111956"/>
          </a:xfrm>
          <a:prstGeom prst="rect">
            <a:avLst/>
          </a:prstGeom>
        </p:spPr>
      </p:pic>
      <p:sp>
        <p:nvSpPr>
          <p:cNvPr id="2" name="TextBox 1"/>
          <p:cNvSpPr txBox="1"/>
          <p:nvPr/>
        </p:nvSpPr>
        <p:spPr>
          <a:xfrm>
            <a:off x="1282890" y="6079925"/>
            <a:ext cx="1785361" cy="461665"/>
          </a:xfrm>
          <a:prstGeom prst="rect">
            <a:avLst/>
          </a:prstGeom>
          <a:noFill/>
        </p:spPr>
        <p:txBody>
          <a:bodyPr wrap="none" rtlCol="0">
            <a:spAutoFit/>
          </a:bodyPr>
          <a:lstStyle/>
          <a:p>
            <a:r>
              <a:rPr lang="en-US" sz="2400" dirty="0">
                <a:solidFill>
                  <a:schemeClr val="accent1"/>
                </a:solidFill>
              </a:rPr>
              <a:t>Downstream</a:t>
            </a:r>
          </a:p>
        </p:txBody>
      </p:sp>
      <p:cxnSp>
        <p:nvCxnSpPr>
          <p:cNvPr id="5" name="Straight Arrow Connector 4"/>
          <p:cNvCxnSpPr/>
          <p:nvPr/>
        </p:nvCxnSpPr>
        <p:spPr>
          <a:xfrm flipV="1">
            <a:off x="3193576" y="6310757"/>
            <a:ext cx="1519679" cy="682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47084" y="60830"/>
            <a:ext cx="8183820" cy="1754326"/>
          </a:xfrm>
          <a:prstGeom prst="rect">
            <a:avLst/>
          </a:prstGeom>
          <a:solidFill>
            <a:schemeClr val="bg1"/>
          </a:solidFill>
        </p:spPr>
        <p:txBody>
          <a:bodyPr wrap="square" rtlCol="0">
            <a:spAutoFit/>
          </a:bodyPr>
          <a:lstStyle/>
          <a:p>
            <a:pPr algn="ctr"/>
            <a:r>
              <a:rPr lang="en-US" sz="3600" dirty="0">
                <a:solidFill>
                  <a:schemeClr val="accent1"/>
                </a:solidFill>
              </a:rPr>
              <a:t>Snake River </a:t>
            </a:r>
            <a:r>
              <a:rPr lang="en-US" sz="3600" dirty="0" err="1">
                <a:solidFill>
                  <a:schemeClr val="accent1"/>
                </a:solidFill>
              </a:rPr>
              <a:t>Sp</a:t>
            </a:r>
            <a:r>
              <a:rPr lang="en-US" sz="3600" dirty="0">
                <a:solidFill>
                  <a:schemeClr val="accent1"/>
                </a:solidFill>
              </a:rPr>
              <a:t>/Su Chinook are growing while migrating through the estuary</a:t>
            </a:r>
          </a:p>
          <a:p>
            <a:pPr algn="ctr"/>
            <a:endParaRPr lang="en-US" sz="3600" dirty="0">
              <a:solidFill>
                <a:schemeClr val="accent1"/>
              </a:solidFill>
            </a:endParaRPr>
          </a:p>
        </p:txBody>
      </p:sp>
      <p:sp>
        <p:nvSpPr>
          <p:cNvPr id="8" name="TextBox 7"/>
          <p:cNvSpPr txBox="1"/>
          <p:nvPr/>
        </p:nvSpPr>
        <p:spPr>
          <a:xfrm rot="16200000">
            <a:off x="-665620" y="3019276"/>
            <a:ext cx="2425408" cy="461665"/>
          </a:xfrm>
          <a:prstGeom prst="rect">
            <a:avLst/>
          </a:prstGeom>
          <a:noFill/>
        </p:spPr>
        <p:txBody>
          <a:bodyPr wrap="none" rtlCol="0">
            <a:spAutoFit/>
          </a:bodyPr>
          <a:lstStyle/>
          <a:p>
            <a:r>
              <a:rPr lang="en-US" sz="2400" b="1" dirty="0">
                <a:solidFill>
                  <a:schemeClr val="accent1"/>
                </a:solidFill>
              </a:rPr>
              <a:t>Growth Hormone</a:t>
            </a:r>
          </a:p>
        </p:txBody>
      </p:sp>
      <p:cxnSp>
        <p:nvCxnSpPr>
          <p:cNvPr id="10" name="Straight Connector 9"/>
          <p:cNvCxnSpPr/>
          <p:nvPr/>
        </p:nvCxnSpPr>
        <p:spPr>
          <a:xfrm>
            <a:off x="990600" y="1445523"/>
            <a:ext cx="72390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489700" y="6451600"/>
            <a:ext cx="2524922" cy="369332"/>
          </a:xfrm>
          <a:prstGeom prst="rect">
            <a:avLst/>
          </a:prstGeom>
          <a:noFill/>
        </p:spPr>
        <p:txBody>
          <a:bodyPr wrap="none" rtlCol="0">
            <a:spAutoFit/>
          </a:bodyPr>
          <a:lstStyle/>
          <a:p>
            <a:r>
              <a:rPr lang="en-US" dirty="0"/>
              <a:t>B. Beckman, </a:t>
            </a:r>
            <a:r>
              <a:rPr lang="en-US" dirty="0" err="1"/>
              <a:t>unpub</a:t>
            </a:r>
            <a:r>
              <a:rPr lang="en-US" dirty="0"/>
              <a:t>. data</a:t>
            </a:r>
          </a:p>
        </p:txBody>
      </p:sp>
    </p:spTree>
    <p:extLst>
      <p:ext uri="{BB962C8B-B14F-4D97-AF65-F5344CB8AC3E}">
        <p14:creationId xmlns:p14="http://schemas.microsoft.com/office/powerpoint/2010/main" val="1495513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K:\bpa\2017 Pictures\May Pictures\Drone\Frosti Salmon Charter may 25 2017\DJI_001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427037" y="238125"/>
            <a:ext cx="4831263" cy="1938992"/>
          </a:xfrm>
          <a:prstGeom prst="rect">
            <a:avLst/>
          </a:prstGeom>
          <a:noFill/>
        </p:spPr>
        <p:txBody>
          <a:bodyPr wrap="square" rtlCol="0">
            <a:spAutoFit/>
          </a:bodyPr>
          <a:lstStyle/>
          <a:p>
            <a:pPr marL="742950" indent="-742950">
              <a:buAutoNum type="arabicPeriod"/>
            </a:pPr>
            <a:r>
              <a:rPr lang="en-US" sz="4000" dirty="0"/>
              <a:t>Estuary Research</a:t>
            </a:r>
          </a:p>
          <a:p>
            <a:pPr marL="742950" indent="-742950">
              <a:buAutoNum type="arabicPeriod"/>
            </a:pPr>
            <a:r>
              <a:rPr lang="en-US" sz="4000" b="1" dirty="0"/>
              <a:t>Ocean Research</a:t>
            </a:r>
          </a:p>
          <a:p>
            <a:pPr marL="742950" indent="-742950">
              <a:buAutoNum type="arabicPeriod"/>
            </a:pPr>
            <a:r>
              <a:rPr lang="en-US" sz="4000" dirty="0"/>
              <a:t>Modeling Survival</a:t>
            </a:r>
          </a:p>
        </p:txBody>
      </p:sp>
    </p:spTree>
    <p:extLst>
      <p:ext uri="{BB962C8B-B14F-4D97-AF65-F5344CB8AC3E}">
        <p14:creationId xmlns:p14="http://schemas.microsoft.com/office/powerpoint/2010/main" val="5113799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Equity</Template>
  <TotalTime>21178</TotalTime>
  <Words>1290</Words>
  <Application>Microsoft Office PowerPoint</Application>
  <PresentationFormat>On-screen Show (4:3)</PresentationFormat>
  <Paragraphs>276</Paragraphs>
  <Slides>54</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Arial</vt:lpstr>
      <vt:lpstr>Calibri</vt:lpstr>
      <vt:lpstr>Cambria Math</vt:lpstr>
      <vt:lpstr>Comic Sans MS</vt:lpstr>
      <vt:lpstr>Segoe UI</vt:lpstr>
      <vt:lpstr>Times New Roman</vt:lpstr>
      <vt:lpstr>Office Theme</vt:lpstr>
      <vt:lpstr>PowerPoint Presentation</vt:lpstr>
      <vt:lpstr>PowerPoint Presentation</vt:lpstr>
      <vt:lpstr>Columbia River estuary as a pipe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Formation of the warm blob:</vt:lpstr>
      <vt:lpstr>PowerPoint Presentation</vt:lpstr>
      <vt:lpstr>PowerPoint Presentation</vt:lpstr>
      <vt:lpstr>PowerPoint Presentation</vt:lpstr>
      <vt:lpstr>PowerPoint Presentation</vt:lpstr>
      <vt:lpstr>PowerPoint Presentation</vt:lpstr>
      <vt:lpstr>Salmon in the ocean</vt:lpstr>
      <vt:lpstr>Newport Hydrographic 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First summer in the ocean: 3 general patterns for Columbia River salmon</vt:lpstr>
      <vt:lpstr>Columbia River high seas distributions</vt:lpstr>
      <vt:lpstr>Adults returning to the Columbia: 3 general migration patterns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J Burke</dc:creator>
  <cp:lastModifiedBy>Irina Voyce</cp:lastModifiedBy>
  <cp:revision>508</cp:revision>
  <dcterms:created xsi:type="dcterms:W3CDTF">2016-02-26T17:33:55Z</dcterms:created>
  <dcterms:modified xsi:type="dcterms:W3CDTF">2020-01-24T21:07:15Z</dcterms:modified>
</cp:coreProperties>
</file>