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6" r:id="rId2"/>
    <p:sldMasterId id="2147483689" r:id="rId3"/>
  </p:sldMasterIdLst>
  <p:notesMasterIdLst>
    <p:notesMasterId r:id="rId26"/>
  </p:notesMasterIdLst>
  <p:sldIdLst>
    <p:sldId id="264" r:id="rId4"/>
    <p:sldId id="266" r:id="rId5"/>
    <p:sldId id="265" r:id="rId6"/>
    <p:sldId id="262" r:id="rId7"/>
    <p:sldId id="325" r:id="rId8"/>
    <p:sldId id="328" r:id="rId9"/>
    <p:sldId id="330" r:id="rId10"/>
    <p:sldId id="321" r:id="rId11"/>
    <p:sldId id="288" r:id="rId12"/>
    <p:sldId id="331" r:id="rId13"/>
    <p:sldId id="267" r:id="rId14"/>
    <p:sldId id="326" r:id="rId15"/>
    <p:sldId id="287" r:id="rId16"/>
    <p:sldId id="284" r:id="rId17"/>
    <p:sldId id="283" r:id="rId18"/>
    <p:sldId id="268" r:id="rId19"/>
    <p:sldId id="281" r:id="rId20"/>
    <p:sldId id="282" r:id="rId21"/>
    <p:sldId id="285" r:id="rId22"/>
    <p:sldId id="286" r:id="rId23"/>
    <p:sldId id="270" r:id="rId24"/>
    <p:sldId id="26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84" autoAdjust="0"/>
    <p:restoredTop sz="97963" autoAdjust="0"/>
  </p:normalViewPr>
  <p:slideViewPr>
    <p:cSldViewPr snapToGrid="0" snapToObjects="1">
      <p:cViewPr varScale="1">
        <p:scale>
          <a:sx n="76" d="100"/>
          <a:sy n="76" d="100"/>
        </p:scale>
        <p:origin x="106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6C441-CBCC-964C-8555-33F66B676C6C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9496B-097F-004C-A6CA-38F49DB06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5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9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imes New Roman"/>
                <a:cs typeface="Times New Roman"/>
              </a:defRPr>
            </a:lvl1pPr>
            <a:lvl2pPr marL="457154" indent="0" algn="ctr">
              <a:buNone/>
              <a:defRPr/>
            </a:lvl2pPr>
            <a:lvl3pPr marL="914306" indent="0" algn="ctr">
              <a:buNone/>
              <a:defRPr/>
            </a:lvl3pPr>
            <a:lvl4pPr marL="1371460" indent="0" algn="ctr">
              <a:buNone/>
              <a:defRPr/>
            </a:lvl4pPr>
            <a:lvl5pPr marL="1828613" indent="0" algn="ctr">
              <a:buNone/>
              <a:defRPr/>
            </a:lvl5pPr>
            <a:lvl6pPr marL="2285766" indent="0" algn="ctr">
              <a:buNone/>
              <a:defRPr/>
            </a:lvl6pPr>
            <a:lvl7pPr marL="2742920" indent="0" algn="ctr">
              <a:buNone/>
              <a:defRPr/>
            </a:lvl7pPr>
            <a:lvl8pPr marL="3200072" indent="0" algn="ctr">
              <a:buNone/>
              <a:defRPr/>
            </a:lvl8pPr>
            <a:lvl9pPr marL="365722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78594" y="6268641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1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96516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3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96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96516" cy="47662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0533-1DB1-2844-9659-68012BDB9EE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461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210185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7D806-9F41-474D-9826-45671F266F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BEF19-6FF7-4D38-8FBC-6CA35AFE4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1558C-7E0F-4D6E-A15E-3C236C98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2966EE9F-3D04-4C02-8B1D-95808B7C1A93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522405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imes New Roman"/>
                <a:cs typeface="Times New Roman"/>
              </a:defRPr>
            </a:lvl1pPr>
            <a:lvl2pPr marL="457106" indent="0" algn="ctr">
              <a:buNone/>
              <a:defRPr/>
            </a:lvl2pPr>
            <a:lvl3pPr marL="914212" indent="0" algn="ctr">
              <a:buNone/>
              <a:defRPr/>
            </a:lvl3pPr>
            <a:lvl4pPr marL="1371320" indent="0" algn="ctr">
              <a:buNone/>
              <a:defRPr/>
            </a:lvl4pPr>
            <a:lvl5pPr marL="1828426" indent="0" algn="ctr">
              <a:buNone/>
              <a:defRPr/>
            </a:lvl5pPr>
            <a:lvl6pPr marL="2285532" indent="0" algn="ctr">
              <a:buNone/>
              <a:defRPr/>
            </a:lvl6pPr>
            <a:lvl7pPr marL="2742640" indent="0" algn="ctr">
              <a:buNone/>
              <a:defRPr/>
            </a:lvl7pPr>
            <a:lvl8pPr marL="3199744" indent="0" algn="ctr">
              <a:buNone/>
              <a:defRPr/>
            </a:lvl8pPr>
            <a:lvl9pPr marL="365685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78594" y="6268641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B599235B-7466-134E-B386-F248016C4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30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54F03400-3673-8243-90AC-7B761A380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80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6" indent="0">
              <a:buNone/>
              <a:defRPr sz="1800"/>
            </a:lvl2pPr>
            <a:lvl3pPr marL="914212" indent="0">
              <a:buNone/>
              <a:defRPr sz="1600"/>
            </a:lvl3pPr>
            <a:lvl4pPr marL="1371320" indent="0">
              <a:buNone/>
              <a:defRPr sz="1400"/>
            </a:lvl4pPr>
            <a:lvl5pPr marL="1828426" indent="0">
              <a:buNone/>
              <a:defRPr sz="1400"/>
            </a:lvl5pPr>
            <a:lvl6pPr marL="2285532" indent="0">
              <a:buNone/>
              <a:defRPr sz="1400"/>
            </a:lvl6pPr>
            <a:lvl7pPr marL="2742640" indent="0">
              <a:buNone/>
              <a:defRPr sz="1400"/>
            </a:lvl7pPr>
            <a:lvl8pPr marL="3199744" indent="0">
              <a:buNone/>
              <a:defRPr sz="1400"/>
            </a:lvl8pPr>
            <a:lvl9pPr marL="365685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4A42634D-DBF2-634F-85CA-1473D4E8D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19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4" y="6245200"/>
            <a:ext cx="589359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272D0A0F-06AB-E94C-A6CB-E424D0CE5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83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02126DC7-3DA7-3541-A247-58B4D5488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03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C0BD17FE-A74F-8E4C-A9A0-752112534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6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63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5E1FE8A2-4025-C844-BF29-67026E660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31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2" indent="0">
              <a:buNone/>
              <a:defRPr sz="1000"/>
            </a:lvl3pPr>
            <a:lvl4pPr marL="1371320" indent="0">
              <a:buNone/>
              <a:defRPr sz="900"/>
            </a:lvl4pPr>
            <a:lvl5pPr marL="1828426" indent="0">
              <a:buNone/>
              <a:defRPr sz="900"/>
            </a:lvl5pPr>
            <a:lvl6pPr marL="2285532" indent="0">
              <a:buNone/>
              <a:defRPr sz="900"/>
            </a:lvl6pPr>
            <a:lvl7pPr marL="2742640" indent="0">
              <a:buNone/>
              <a:defRPr sz="900"/>
            </a:lvl7pPr>
            <a:lvl8pPr marL="3199744" indent="0">
              <a:buNone/>
              <a:defRPr sz="900"/>
            </a:lvl8pPr>
            <a:lvl9pPr marL="365685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12E20436-F137-6942-A276-AB9C8531D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71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2" indent="0">
              <a:buNone/>
              <a:defRPr sz="2400"/>
            </a:lvl3pPr>
            <a:lvl4pPr marL="1371320" indent="0">
              <a:buNone/>
              <a:defRPr sz="2000"/>
            </a:lvl4pPr>
            <a:lvl5pPr marL="1828426" indent="0">
              <a:buNone/>
              <a:defRPr sz="2000"/>
            </a:lvl5pPr>
            <a:lvl6pPr marL="2285532" indent="0">
              <a:buNone/>
              <a:defRPr sz="2000"/>
            </a:lvl6pPr>
            <a:lvl7pPr marL="2742640" indent="0">
              <a:buNone/>
              <a:defRPr sz="2000"/>
            </a:lvl7pPr>
            <a:lvl8pPr marL="3199744" indent="0">
              <a:buNone/>
              <a:defRPr sz="2000"/>
            </a:lvl8pPr>
            <a:lvl9pPr marL="3656852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2" indent="0">
              <a:buNone/>
              <a:defRPr sz="1000"/>
            </a:lvl3pPr>
            <a:lvl4pPr marL="1371320" indent="0">
              <a:buNone/>
              <a:defRPr sz="900"/>
            </a:lvl4pPr>
            <a:lvl5pPr marL="1828426" indent="0">
              <a:buNone/>
              <a:defRPr sz="900"/>
            </a:lvl5pPr>
            <a:lvl6pPr marL="2285532" indent="0">
              <a:buNone/>
              <a:defRPr sz="900"/>
            </a:lvl6pPr>
            <a:lvl7pPr marL="2742640" indent="0">
              <a:buNone/>
              <a:defRPr sz="900"/>
            </a:lvl7pPr>
            <a:lvl8pPr marL="3199744" indent="0">
              <a:buNone/>
              <a:defRPr sz="900"/>
            </a:lvl8pPr>
            <a:lvl9pPr marL="365685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CBD25EB3-46E3-0644-BF1C-7EB858694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44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1" y="6245200"/>
            <a:ext cx="696516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88DB50A0-5B71-644C-B131-64D034979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33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82104AFD-FF82-A740-8349-5A41D0588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82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96516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</a:defRPr>
            </a:lvl1pPr>
          </a:lstStyle>
          <a:p>
            <a:pPr>
              <a:defRPr/>
            </a:pPr>
            <a:fld id="{173CF716-D02E-3848-98FA-EAAA70D0B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256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imes New Roman"/>
                <a:cs typeface="Times New Roman"/>
              </a:defRPr>
            </a:lvl1pPr>
            <a:lvl2pPr marL="457082" indent="0" algn="ctr">
              <a:buNone/>
              <a:defRPr/>
            </a:lvl2pPr>
            <a:lvl3pPr marL="914165" indent="0" algn="ctr">
              <a:buNone/>
              <a:defRPr/>
            </a:lvl3pPr>
            <a:lvl4pPr marL="1371250" indent="0" algn="ctr">
              <a:buNone/>
              <a:defRPr/>
            </a:lvl4pPr>
            <a:lvl5pPr marL="1828332" indent="0" algn="ctr">
              <a:buNone/>
              <a:defRPr/>
            </a:lvl5pPr>
            <a:lvl6pPr marL="2285415" indent="0" algn="ctr">
              <a:buNone/>
              <a:defRPr/>
            </a:lvl6pPr>
            <a:lvl7pPr marL="2742500" indent="0" algn="ctr">
              <a:buNone/>
              <a:defRPr/>
            </a:lvl7pPr>
            <a:lvl8pPr marL="3199580" indent="0" algn="ctr">
              <a:buNone/>
              <a:defRPr/>
            </a:lvl8pPr>
            <a:lvl9pPr marL="365666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78594" y="6268641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50B0D386-767A-D143-85A9-32CBFA78B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38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75EB1A70-D878-0F45-9326-397B95643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541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B7CFC23A-8060-CD44-939C-3B13D416F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869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5" y="6245200"/>
            <a:ext cx="589359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695C4BD6-20DB-EF40-9C24-2B498BCFD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8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6" indent="0">
              <a:buNone/>
              <a:defRPr sz="1600"/>
            </a:lvl3pPr>
            <a:lvl4pPr marL="1371460" indent="0">
              <a:buNone/>
              <a:defRPr sz="1400"/>
            </a:lvl4pPr>
            <a:lvl5pPr marL="1828613" indent="0">
              <a:buNone/>
              <a:defRPr sz="1400"/>
            </a:lvl5pPr>
            <a:lvl6pPr marL="2285766" indent="0">
              <a:buNone/>
              <a:defRPr sz="1400"/>
            </a:lvl6pPr>
            <a:lvl7pPr marL="2742920" indent="0">
              <a:buNone/>
              <a:defRPr sz="1400"/>
            </a:lvl7pPr>
            <a:lvl8pPr marL="3200072" indent="0">
              <a:buNone/>
              <a:defRPr sz="1400"/>
            </a:lvl8pPr>
            <a:lvl9pPr marL="3657226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0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44544CD0-CF31-1043-A53E-8952DBC4F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00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CD386723-9A6F-4247-BB0E-452A00DF5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72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F258EBDB-DFD9-864B-9542-5E679D0DB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886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560087CB-342C-0748-B1F9-1197CED7E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497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6403D9DA-5620-B345-AC9A-CAF388E19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37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1" y="6245200"/>
            <a:ext cx="696516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46C42636-CA75-4D43-8A7E-55996308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865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5CF37E47-A53C-0242-AED5-492167BBC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222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96516" cy="476622"/>
          </a:xfrm>
        </p:spPr>
        <p:txBody>
          <a:bodyPr/>
          <a:lstStyle>
            <a:lvl1pPr algn="ctr">
              <a:defRPr sz="2100">
                <a:solidFill>
                  <a:srgbClr val="263750"/>
                </a:solidFill>
                <a:latin typeface="Palatino" charset="0"/>
                <a:ea typeface="ヒラギノ明朝 ProN W3" charset="0"/>
                <a:cs typeface="ヒラギノ明朝 ProN W3" charset="0"/>
                <a:sym typeface="Palatino" charset="0"/>
              </a:defRPr>
            </a:lvl1pPr>
          </a:lstStyle>
          <a:p>
            <a:pPr>
              <a:defRPr/>
            </a:pPr>
            <a:fld id="{E314A0B1-3359-1A4F-A4D2-37DF17619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589359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2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2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85750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0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32172" y="6245200"/>
            <a:ext cx="642938" cy="476622"/>
          </a:xfrm>
        </p:spPr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7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6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2" indent="0">
              <a:buNone/>
              <a:defRPr sz="900"/>
            </a:lvl8pPr>
            <a:lvl9pPr marL="36572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7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6" indent="0">
              <a:buNone/>
              <a:defRPr sz="2400"/>
            </a:lvl3pPr>
            <a:lvl4pPr marL="1371460" indent="0">
              <a:buNone/>
              <a:defRPr sz="2000"/>
            </a:lvl4pPr>
            <a:lvl5pPr marL="1828613" indent="0">
              <a:buNone/>
              <a:defRPr sz="2000"/>
            </a:lvl5pPr>
            <a:lvl6pPr marL="2285766" indent="0">
              <a:buNone/>
              <a:defRPr sz="2000"/>
            </a:lvl6pPr>
            <a:lvl7pPr marL="2742920" indent="0">
              <a:buNone/>
              <a:defRPr sz="2000"/>
            </a:lvl7pPr>
            <a:lvl8pPr marL="3200072" indent="0">
              <a:buNone/>
              <a:defRPr sz="2000"/>
            </a:lvl8pPr>
            <a:lvl9pPr marL="3657226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6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2" indent="0">
              <a:buNone/>
              <a:defRPr sz="900"/>
            </a:lvl8pPr>
            <a:lvl9pPr marL="36572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1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CC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647" y="1600647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1" descr="beadborder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902"/>
            <a:ext cx="9144000" cy="40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3" descr="critfc.gif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628" y="6172646"/>
            <a:ext cx="597173" cy="59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2911078" y="6429375"/>
            <a:ext cx="5411391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1pPr>
            <a:lvl2pPr marL="742950" indent="-285750" eaLnBrk="0" hangingPunct="0"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2pPr>
            <a:lvl3pPr marL="1143000" indent="-228600" eaLnBrk="0" hangingPunct="0"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3pPr>
            <a:lvl4pPr marL="1600200" indent="-228600" eaLnBrk="0" hangingPunct="0"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4pPr>
            <a:lvl5pPr marL="2057400" indent="-228600" eaLnBrk="0" hangingPunct="0"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63750"/>
                </a:solidFill>
                <a:latin typeface="Palatino" charset="0"/>
                <a:ea typeface="ヒラギノ明朝 ProN W3" charset="-128"/>
                <a:sym typeface="Palatino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300" i="1">
                <a:solidFill>
                  <a:srgbClr val="531116"/>
                </a:solidFill>
                <a:latin typeface="Times New Roman" pitchFamily="18" charset="0"/>
                <a:cs typeface="Times New Roman" pitchFamily="18" charset="0"/>
              </a:rPr>
              <a:t>Columbia River Inter-Tribal Fish Commission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85750" y="6245200"/>
            <a:ext cx="589359" cy="476622"/>
          </a:xfrm>
          <a:prstGeom prst="rect">
            <a:avLst/>
          </a:prstGeom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3CF976E-2EC7-144A-9D88-87825526D7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70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/>
          <a:ea typeface="MS PGothic" pitchFamily="34" charset="-128"/>
          <a:cs typeface="Times New Roman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665" indent="-34266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1pPr>
      <a:lvl2pPr marL="742254" indent="-28462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2pPr>
      <a:lvl3pPr marL="1141844" indent="-227699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3pPr>
      <a:lvl4pPr marL="1599474" indent="-227699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4pPr>
      <a:lvl5pPr marL="2057104" indent="-22769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CC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647" y="1600648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340" name="Picture 1" descr="beadborder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902"/>
            <a:ext cx="9144000" cy="40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 descr="critfc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629" y="6172646"/>
            <a:ext cx="597173" cy="59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2911079" y="6429375"/>
            <a:ext cx="5411391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6" rIns="91430" bIns="45716">
            <a:spAutoFit/>
          </a:bodyPr>
          <a:lstStyle>
            <a:lvl1pPr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742950" indent="-28575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marL="11430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marL="16002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marL="20574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300" i="1">
                <a:solidFill>
                  <a:srgbClr val="531116"/>
                </a:solidFill>
                <a:latin typeface="Times New Roman" pitchFamily="18" charset="0"/>
                <a:cs typeface="Times New Roman" pitchFamily="18" charset="0"/>
              </a:rPr>
              <a:t>Columbia River Inter-Tribal Fish Commission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85751" y="6245200"/>
            <a:ext cx="589359" cy="476622"/>
          </a:xfrm>
          <a:prstGeom prst="rect">
            <a:avLst/>
          </a:prstGeom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rgbClr val="CDCBDA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1pPr>
          </a:lstStyle>
          <a:p>
            <a:pPr>
              <a:defRPr/>
            </a:pPr>
            <a:fld id="{30ED8F0A-6DA7-EA4D-9B4A-19486C13F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/>
          <a:ea typeface="MS PGothic" pitchFamily="34" charset="-128"/>
          <a:cs typeface="Times New Roman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3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46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61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647" indent="-342647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1pPr>
      <a:lvl2pPr marL="742216" indent="-284609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2pPr>
      <a:lvl3pPr marL="1141786" indent="-227688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3pPr>
      <a:lvl4pPr marL="1599392" indent="-2276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4pPr>
      <a:lvl5pPr marL="2056999" indent="-2276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5pPr>
      <a:lvl6pPr marL="2514343" indent="-22857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496" indent="-22857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650" indent="-22857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5802" indent="-22857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CC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647" y="1600649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27652" name="Picture 1" descr="beadborder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902"/>
            <a:ext cx="9144000" cy="40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 descr="critfc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630" y="6172646"/>
            <a:ext cx="597173" cy="59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2911080" y="6429375"/>
            <a:ext cx="5411391" cy="29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3" rIns="91425" bIns="45713">
            <a:spAutoFit/>
          </a:bodyPr>
          <a:lstStyle>
            <a:lvl1pPr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742950" indent="-28575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marL="11430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marL="16002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marL="2057400" indent="-228600" eaLnBrk="0" hangingPunct="0"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CDCBDA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300" i="1">
                <a:solidFill>
                  <a:srgbClr val="531116"/>
                </a:solidFill>
                <a:latin typeface="Times New Roman" pitchFamily="18" charset="0"/>
                <a:cs typeface="Times New Roman" pitchFamily="18" charset="0"/>
              </a:rPr>
              <a:t>Columbia River Inter-Tribal Fish Commission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85752" y="6245200"/>
            <a:ext cx="589359" cy="476622"/>
          </a:xfrm>
          <a:prstGeom prst="rect">
            <a:avLst/>
          </a:prstGeom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rgbClr val="CDCBDA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1pPr>
          </a:lstStyle>
          <a:p>
            <a:pPr>
              <a:defRPr/>
            </a:pPr>
            <a:fld id="{AD95BCF6-94E2-C049-88F4-1D0EB2DDA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/>
          <a:ea typeface="MS PGothic" pitchFamily="34" charset="-128"/>
          <a:cs typeface="Times New Roman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31116"/>
          </a:solidFill>
          <a:latin typeface="Times New Roman" pitchFamily="18" charset="0"/>
          <a:ea typeface="MS PGothic" pitchFamily="34" charset="-128"/>
          <a:cs typeface="Times New Roman" charset="0"/>
        </a:defRPr>
      </a:lvl5pPr>
      <a:lvl6pPr marL="4571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2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39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51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630" indent="-34263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1pPr>
      <a:lvl2pPr marL="742178" indent="-28459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2pPr>
      <a:lvl3pPr marL="1141728" indent="-22767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3pPr>
      <a:lvl4pPr marL="1599310" indent="-22767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4pPr>
      <a:lvl5pPr marL="2056894" indent="-22767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/>
          <a:ea typeface="MS PGothic" pitchFamily="34" charset="-128"/>
          <a:cs typeface="Times New Roman"/>
        </a:defRPr>
      </a:lvl5pPr>
      <a:lvl6pPr marL="2514215" indent="-22856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344" indent="-22856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475" indent="-22856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5603" indent="-22856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312C-72A3-480C-9195-38F918397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100" y="1425375"/>
            <a:ext cx="3039710" cy="1470025"/>
          </a:xfrm>
        </p:spPr>
        <p:txBody>
          <a:bodyPr/>
          <a:lstStyle/>
          <a:p>
            <a:r>
              <a:rPr lang="en-US" dirty="0"/>
              <a:t>Columbia River Treaty Mainstem Fisheries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A5D7D-0F1E-4175-BB5C-2793F58ECD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presentation for </a:t>
            </a:r>
          </a:p>
          <a:p>
            <a:r>
              <a:rPr lang="en-US" dirty="0"/>
              <a:t>Idaho Governor’s Workgroup on Salmon Recovery</a:t>
            </a:r>
          </a:p>
          <a:p>
            <a:r>
              <a:rPr lang="en-US" dirty="0"/>
              <a:t>January 18, 2020</a:t>
            </a:r>
          </a:p>
        </p:txBody>
      </p:sp>
      <p:pic>
        <p:nvPicPr>
          <p:cNvPr id="4" name="Picture 3" descr="celilo_photo.jpg">
            <a:extLst>
              <a:ext uri="{FF2B5EF4-FFF2-40B4-BE49-F238E27FC236}">
                <a16:creationId xmlns:a16="http://schemas.microsoft.com/office/drawing/2014/main" id="{F9D8433F-8D0E-42D7-8FB7-8DCDDC307D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73" y="584199"/>
            <a:ext cx="4187736" cy="279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00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DAA61-07A6-4C25-B3BA-81AE42F8C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Salmon Recovery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C9E62-D223-4834-A8FC-EE13A8C29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Wy-Kan-</a:t>
            </a:r>
            <a:r>
              <a:rPr lang="en-US" dirty="0" err="1"/>
              <a:t>Ush</a:t>
            </a:r>
            <a:r>
              <a:rPr lang="en-US" dirty="0"/>
              <a:t>-Mi </a:t>
            </a:r>
            <a:r>
              <a:rPr lang="en-US" dirty="0" err="1"/>
              <a:t>Wa</a:t>
            </a:r>
            <a:r>
              <a:rPr lang="en-US" dirty="0"/>
              <a:t>-Kish-Wit</a:t>
            </a:r>
          </a:p>
          <a:p>
            <a:pPr lvl="1"/>
            <a:r>
              <a:rPr lang="en-US" dirty="0"/>
              <a:t>Wholistic Recovery Plan first developed in 1995</a:t>
            </a:r>
          </a:p>
          <a:p>
            <a:r>
              <a:rPr lang="en-US" dirty="0"/>
              <a:t>Active Partners in recovery</a:t>
            </a:r>
          </a:p>
          <a:p>
            <a:pPr lvl="1"/>
            <a:r>
              <a:rPr lang="en-US" dirty="0"/>
              <a:t>Comanage hatchery recovery programs</a:t>
            </a:r>
          </a:p>
          <a:p>
            <a:pPr lvl="1"/>
            <a:r>
              <a:rPr lang="en-US" dirty="0"/>
              <a:t>Partners in habitat restoration activities</a:t>
            </a:r>
          </a:p>
          <a:p>
            <a:pPr lvl="1"/>
            <a:r>
              <a:rPr lang="en-US" dirty="0"/>
              <a:t>Tribal expertise in </a:t>
            </a:r>
            <a:r>
              <a:rPr lang="en-US" dirty="0" err="1"/>
              <a:t>hydrosystem</a:t>
            </a:r>
            <a:r>
              <a:rPr lang="en-US" dirty="0"/>
              <a:t> planning</a:t>
            </a:r>
          </a:p>
          <a:p>
            <a:pPr lvl="1"/>
            <a:r>
              <a:rPr lang="en-US" dirty="0"/>
              <a:t>Tribal expertise in addressing climate change planning, pollution risk, predation, invasive species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752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71FEE58-F639-4CFA-A129-EB8FD0F93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Mainstem Fishery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32B00-925B-46AB-BB3E-1B7EF7C14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6" y="1166440"/>
            <a:ext cx="8228707" cy="4525119"/>
          </a:xfrm>
        </p:spPr>
        <p:txBody>
          <a:bodyPr/>
          <a:lstStyle/>
          <a:p>
            <a:r>
              <a:rPr lang="en-US" dirty="0"/>
              <a:t>Mainstem fisheries managed under terms of </a:t>
            </a:r>
            <a:r>
              <a:rPr lang="en-US" i="1" dirty="0"/>
              <a:t>U.S. v. Oregon </a:t>
            </a:r>
            <a:r>
              <a:rPr lang="en-US" dirty="0"/>
              <a:t>Management Agreement</a:t>
            </a:r>
          </a:p>
          <a:p>
            <a:r>
              <a:rPr lang="en-US" dirty="0"/>
              <a:t>Performance Measures and Commitments 	</a:t>
            </a:r>
          </a:p>
          <a:p>
            <a:r>
              <a:rPr lang="en-US" dirty="0"/>
              <a:t>Monitoring harvest and abundance indicator groups</a:t>
            </a:r>
          </a:p>
          <a:p>
            <a:r>
              <a:rPr lang="en-US" dirty="0"/>
              <a:t>Coordination through Policy Committee, TAC, PAC, and RCC</a:t>
            </a:r>
          </a:p>
          <a:p>
            <a:r>
              <a:rPr lang="en-US" dirty="0"/>
              <a:t>Tribes bring commercial fishing plans to Compact so regulations can be coordinated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84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DC7D4788-A9F5-4981-9C7F-97A96E1A3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Abundance Based Harvest Rate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389FA8F1-65A6-478F-A047-0A0E5D993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Harvest Rates are defined in the Management Agreement for mainstem fisheries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Harvest rates decrease when runs are low and increase when runs are high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Harvest on managed stock groups allow incidental impacts on weak runs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Harvest Rates for chinook are based on river mouth run sizes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Harvest rates for steelhead are based on Bonneville Dam run sizes</a:t>
            </a:r>
          </a:p>
        </p:txBody>
      </p:sp>
    </p:spTree>
    <p:extLst>
      <p:ext uri="{BB962C8B-B14F-4D97-AF65-F5344CB8AC3E}">
        <p14:creationId xmlns:p14="http://schemas.microsoft.com/office/powerpoint/2010/main" val="3544097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5A220-7B73-4D5A-AEB5-F8EEEA205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Treaty Fishery Management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4B432-6EFF-44AA-898E-3EE0A0860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Tribes fish in common from just below Bonneville upstream to McNary Dam</a:t>
            </a:r>
          </a:p>
          <a:p>
            <a:r>
              <a:rPr lang="en-US" dirty="0"/>
              <a:t>Strive for full retention fisheries</a:t>
            </a:r>
          </a:p>
          <a:p>
            <a:r>
              <a:rPr lang="en-US" dirty="0"/>
              <a:t>Tribes strive for unified mainstem fishing plans and regulations</a:t>
            </a:r>
          </a:p>
          <a:p>
            <a:r>
              <a:rPr lang="en-US" dirty="0"/>
              <a:t>Treaty rights to fish in much wider area</a:t>
            </a:r>
          </a:p>
          <a:p>
            <a:r>
              <a:rPr lang="en-US" dirty="0"/>
              <a:t>Tributary fisheries managed separately from mainstem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262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0E2A4-8F0B-45D4-A840-A5F4AB950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Methods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0FA68-39C5-4B5D-B576-8BCB592B1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6" y="1330681"/>
            <a:ext cx="8228707" cy="4791445"/>
          </a:xfrm>
        </p:spPr>
        <p:txBody>
          <a:bodyPr/>
          <a:lstStyle/>
          <a:p>
            <a:r>
              <a:rPr lang="en-US" dirty="0"/>
              <a:t>Fisheries are open access*</a:t>
            </a:r>
          </a:p>
          <a:p>
            <a:r>
              <a:rPr lang="en-US" dirty="0"/>
              <a:t>Location based system</a:t>
            </a:r>
          </a:p>
          <a:p>
            <a:r>
              <a:rPr lang="en-US" dirty="0"/>
              <a:t>Fishers tend to use registered sites</a:t>
            </a:r>
          </a:p>
          <a:p>
            <a:pPr lvl="1"/>
            <a:r>
              <a:rPr lang="en-US" sz="2400" dirty="0"/>
              <a:t>Sites passed through families</a:t>
            </a:r>
          </a:p>
          <a:p>
            <a:r>
              <a:rPr lang="en-US" dirty="0"/>
              <a:t>Fishers can only use others’ sites with permission</a:t>
            </a:r>
          </a:p>
          <a:p>
            <a:r>
              <a:rPr lang="en-US" dirty="0"/>
              <a:t>Ceremonial, Subsistence and Commercial</a:t>
            </a:r>
          </a:p>
          <a:p>
            <a:r>
              <a:rPr lang="en-US" dirty="0"/>
              <a:t>Commercial gillnet crews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84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815BE-084C-42B4-82EE-17FA064E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1481D-1576-429A-AFFE-DCC0C5D04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8" y="1600647"/>
            <a:ext cx="6935930" cy="4525119"/>
          </a:xfrm>
        </p:spPr>
        <p:txBody>
          <a:bodyPr/>
          <a:lstStyle/>
          <a:p>
            <a:r>
              <a:rPr lang="en-US" dirty="0"/>
              <a:t>Platform and Hook and Line Gear</a:t>
            </a:r>
          </a:p>
          <a:p>
            <a:pPr lvl="1"/>
            <a:r>
              <a:rPr lang="en-US" dirty="0"/>
              <a:t>Goal to keep open at least for subsistence all year within allowed harvest limits</a:t>
            </a:r>
          </a:p>
          <a:p>
            <a:r>
              <a:rPr lang="en-US" dirty="0"/>
              <a:t>Set and Drift Gillnets</a:t>
            </a:r>
          </a:p>
          <a:p>
            <a:r>
              <a:rPr lang="en-US" dirty="0"/>
              <a:t>Setlines for sturgeon</a:t>
            </a:r>
          </a:p>
        </p:txBody>
      </p:sp>
      <p:pic>
        <p:nvPicPr>
          <p:cNvPr id="4" name="Picture 2" descr="C:\Users\ells.CRITFCLCL\Desktop\fisherplacement 10.jpg">
            <a:extLst>
              <a:ext uri="{FF2B5EF4-FFF2-40B4-BE49-F238E27FC236}">
                <a16:creationId xmlns:a16="http://schemas.microsoft.com/office/drawing/2014/main" id="{B0B4092E-2B7C-436F-9CD9-58F3A6343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577" y="375983"/>
            <a:ext cx="1653966" cy="244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CCA36D-11B7-4755-A57F-A6714284D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63" y="3143080"/>
            <a:ext cx="394208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35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C2EBE-F039-49BC-A401-33DD6CC87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Periods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DB34F-7857-4CAB-B59A-2AC0FAB05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Management Periods focus on chinook</a:t>
            </a:r>
          </a:p>
          <a:p>
            <a:r>
              <a:rPr lang="en-US" dirty="0"/>
              <a:t>Winter Spring – Jan 1 through June 15</a:t>
            </a:r>
          </a:p>
          <a:p>
            <a:r>
              <a:rPr lang="en-US" dirty="0"/>
              <a:t>Summer – June 16 through July 31</a:t>
            </a:r>
          </a:p>
          <a:p>
            <a:r>
              <a:rPr lang="en-US" dirty="0"/>
              <a:t>Fall – August 1 through Dec 31</a:t>
            </a:r>
          </a:p>
          <a:p>
            <a:r>
              <a:rPr lang="en-US" dirty="0"/>
              <a:t>Sockeye and sturgeon use annual limits</a:t>
            </a:r>
          </a:p>
          <a:p>
            <a:r>
              <a:rPr lang="en-US" dirty="0"/>
              <a:t>Steelhead use complex size based system</a:t>
            </a:r>
          </a:p>
        </p:txBody>
      </p:sp>
    </p:spTree>
    <p:extLst>
      <p:ext uri="{BB962C8B-B14F-4D97-AF65-F5344CB8AC3E}">
        <p14:creationId xmlns:p14="http://schemas.microsoft.com/office/powerpoint/2010/main" val="2395898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D8720-4B3C-43E2-A4E1-4B0D02B0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Winter and Spring Season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2748B-73D4-4F48-A317-48390C173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7" y="1417588"/>
            <a:ext cx="8228707" cy="4525119"/>
          </a:xfrm>
        </p:spPr>
        <p:txBody>
          <a:bodyPr/>
          <a:lstStyle/>
          <a:p>
            <a:r>
              <a:rPr lang="en-US" dirty="0"/>
              <a:t>January Setline sturgeon fishery</a:t>
            </a:r>
          </a:p>
          <a:p>
            <a:r>
              <a:rPr lang="en-US" dirty="0"/>
              <a:t>February/March winter gillnet fishery</a:t>
            </a:r>
          </a:p>
          <a:p>
            <a:pPr lvl="1"/>
            <a:r>
              <a:rPr lang="en-US" dirty="0"/>
              <a:t>Focus is on sturgeon, but some steelhead caught</a:t>
            </a:r>
          </a:p>
          <a:p>
            <a:r>
              <a:rPr lang="en-US" dirty="0"/>
              <a:t>Spring Ceremonial Fishing- start of the fishing year – occurs by specific permits</a:t>
            </a:r>
          </a:p>
          <a:p>
            <a:r>
              <a:rPr lang="en-US" dirty="0"/>
              <a:t>Subsistence Platform and Hook and Line fishery</a:t>
            </a:r>
          </a:p>
          <a:p>
            <a:r>
              <a:rPr lang="en-US" dirty="0"/>
              <a:t>Occasional commercial gillnet and platform fishery	</a:t>
            </a:r>
          </a:p>
        </p:txBody>
      </p:sp>
    </p:spTree>
    <p:extLst>
      <p:ext uri="{BB962C8B-B14F-4D97-AF65-F5344CB8AC3E}">
        <p14:creationId xmlns:p14="http://schemas.microsoft.com/office/powerpoint/2010/main" val="3166392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13FB3-D33E-4EFE-B6E0-44F1CE965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Summer and Fall Season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DD3FA-257C-4180-9B20-CF7D3A9DB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is commercial salmon fisheries</a:t>
            </a:r>
          </a:p>
          <a:p>
            <a:r>
              <a:rPr lang="en-US" dirty="0"/>
              <a:t>Weekly commercial gillnet openings</a:t>
            </a:r>
          </a:p>
          <a:p>
            <a:r>
              <a:rPr lang="en-US" dirty="0"/>
              <a:t>Platform and hook and line fishing is continuous</a:t>
            </a:r>
          </a:p>
          <a:p>
            <a:r>
              <a:rPr lang="en-US" dirty="0"/>
              <a:t>Occasional sturgeon setline fishing periods depending on available harvest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65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DEA93-EF8B-4344-9280-2F23CA71D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Harvest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8B7AD-818F-4248-9F50-E0233596B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6" y="1417588"/>
            <a:ext cx="8228707" cy="4525119"/>
          </a:xfrm>
        </p:spPr>
        <p:txBody>
          <a:bodyPr/>
          <a:lstStyle/>
          <a:p>
            <a:r>
              <a:rPr lang="en-US" dirty="0"/>
              <a:t>Treaty fishery uses a creel monitoring program</a:t>
            </a:r>
          </a:p>
          <a:p>
            <a:pPr lvl="1"/>
            <a:r>
              <a:rPr lang="en-US" dirty="0"/>
              <a:t>Not all fish are sold to wholesale dealers with fish tickets</a:t>
            </a:r>
          </a:p>
          <a:p>
            <a:r>
              <a:rPr lang="en-US" dirty="0"/>
              <a:t>Creel monitors collect data on numbers of fish (including clip status) caught per fisher or net per time period</a:t>
            </a:r>
          </a:p>
          <a:p>
            <a:r>
              <a:rPr lang="en-US" dirty="0"/>
              <a:t>Gillnet effort estimated through weekly counts by air</a:t>
            </a:r>
          </a:p>
          <a:p>
            <a:r>
              <a:rPr lang="en-US" dirty="0"/>
              <a:t>Platform effort estimated by direct counts in three primary areas </a:t>
            </a:r>
          </a:p>
        </p:txBody>
      </p:sp>
    </p:spTree>
    <p:extLst>
      <p:ext uri="{BB962C8B-B14F-4D97-AF65-F5344CB8AC3E}">
        <p14:creationId xmlns:p14="http://schemas.microsoft.com/office/powerpoint/2010/main" val="689131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1CA9D-E589-4D7D-A4FB-DACD3A014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AD034-C36B-41C9-B239-075AF3E3E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and History</a:t>
            </a:r>
          </a:p>
          <a:p>
            <a:r>
              <a:rPr lang="en-US" dirty="0"/>
              <a:t>Focus on recovery</a:t>
            </a:r>
          </a:p>
          <a:p>
            <a:r>
              <a:rPr lang="en-US" dirty="0"/>
              <a:t>Management Agreement</a:t>
            </a:r>
          </a:p>
          <a:p>
            <a:r>
              <a:rPr lang="en-US" dirty="0"/>
              <a:t>Fishery Sectors</a:t>
            </a:r>
          </a:p>
          <a:p>
            <a:r>
              <a:rPr lang="en-US" dirty="0"/>
              <a:t>Seasonal Management</a:t>
            </a:r>
          </a:p>
          <a:p>
            <a:r>
              <a:rPr lang="en-US" dirty="0"/>
              <a:t>Harvest Monitoring</a:t>
            </a:r>
          </a:p>
          <a:p>
            <a:r>
              <a:rPr lang="en-US" dirty="0"/>
              <a:t>Catch Estimation</a:t>
            </a:r>
          </a:p>
        </p:txBody>
      </p:sp>
    </p:spTree>
    <p:extLst>
      <p:ext uri="{BB962C8B-B14F-4D97-AF65-F5344CB8AC3E}">
        <p14:creationId xmlns:p14="http://schemas.microsoft.com/office/powerpoint/2010/main" val="952753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53075-6A26-4C6B-A843-8483745DF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Harvest Monitoring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493DD-3171-43AB-963F-F1C99EA79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Tribal creel monitors do not collect biological data</a:t>
            </a:r>
          </a:p>
          <a:p>
            <a:pPr lvl="1"/>
            <a:r>
              <a:rPr lang="en-US" dirty="0"/>
              <a:t>Tribal staff do collect some genetic data and some PIT tag data in separate efforts</a:t>
            </a:r>
          </a:p>
          <a:p>
            <a:r>
              <a:rPr lang="en-US" dirty="0"/>
              <a:t>Biological data primarily collected at wholesale buyers by state staff</a:t>
            </a:r>
          </a:p>
        </p:txBody>
      </p:sp>
    </p:spTree>
    <p:extLst>
      <p:ext uri="{BB962C8B-B14F-4D97-AF65-F5344CB8AC3E}">
        <p14:creationId xmlns:p14="http://schemas.microsoft.com/office/powerpoint/2010/main" val="3664764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EFB78E18-EDD8-47F1-9102-C363B5846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Catch Estimation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C65B0FC-817C-4865-8C15-CDEA44622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47" y="1277090"/>
            <a:ext cx="8228707" cy="4525119"/>
          </a:xfrm>
        </p:spPr>
        <p:txBody>
          <a:bodyPr/>
          <a:lstStyle/>
          <a:p>
            <a:r>
              <a:rPr lang="en-US" altLang="en-US" dirty="0"/>
              <a:t>All Salmon Catch is “Estimated”</a:t>
            </a:r>
          </a:p>
          <a:p>
            <a:pPr lvl="1"/>
            <a:r>
              <a:rPr lang="en-US" altLang="en-US" dirty="0"/>
              <a:t>We do not have the ability to “Count” every fish caught in any fishery anywhere</a:t>
            </a:r>
          </a:p>
          <a:p>
            <a:r>
              <a:rPr lang="en-US" altLang="en-US" dirty="0"/>
              <a:t>Creel data are expanded</a:t>
            </a:r>
          </a:p>
          <a:p>
            <a:pPr lvl="1"/>
            <a:r>
              <a:rPr lang="en-US" altLang="en-US" dirty="0"/>
              <a:t>Catch per fisher or net per day x number of days = catch per fishing period</a:t>
            </a:r>
          </a:p>
          <a:p>
            <a:r>
              <a:rPr lang="en-US" altLang="en-US" dirty="0"/>
              <a:t>Commercial fish tickets are used as comparisons to make sure creel based estimates are reasonable</a:t>
            </a:r>
          </a:p>
          <a:p>
            <a:r>
              <a:rPr lang="en-US" altLang="en-US" dirty="0"/>
              <a:t>Catches are generally reported by week</a:t>
            </a:r>
          </a:p>
        </p:txBody>
      </p:sp>
      <p:sp>
        <p:nvSpPr>
          <p:cNvPr id="24580" name="Slide Number Placeholder 1">
            <a:extLst>
              <a:ext uri="{FF2B5EF4-FFF2-40B4-BE49-F238E27FC236}">
                <a16:creationId xmlns:a16="http://schemas.microsoft.com/office/drawing/2014/main" id="{E4297E54-5868-4AA4-84CC-3A9596F4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DD3739-8390-4FBF-8902-F4B23DBA2B03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733589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lfred Tashwick on Chief Isd; Alberts in background 8-13-5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7" r="19557"/>
          <a:stretch>
            <a:fillRect/>
          </a:stretch>
        </p:blipFill>
        <p:spPr>
          <a:xfrm>
            <a:off x="457200" y="2026095"/>
            <a:ext cx="2971179" cy="332973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077745-1191-4C21-97C8-B4A065669A80}"/>
              </a:ext>
            </a:extLst>
          </p:cNvPr>
          <p:cNvSpPr txBox="1"/>
          <p:nvPr/>
        </p:nvSpPr>
        <p:spPr>
          <a:xfrm>
            <a:off x="4572000" y="1758462"/>
            <a:ext cx="32215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531116"/>
                </a:solidFill>
                <a:latin typeface="Times New Roman"/>
                <a:ea typeface="MS PGothic" pitchFamily="34" charset="-128"/>
                <a:cs typeface="Times New Roman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1630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A7082-5C5C-4AD8-9D87-C9C30147C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74588"/>
            <a:ext cx="8915400" cy="792212"/>
          </a:xfrm>
        </p:spPr>
        <p:txBody>
          <a:bodyPr/>
          <a:lstStyle/>
          <a:p>
            <a:r>
              <a:rPr lang="en-US" sz="2600" dirty="0"/>
              <a:t>Pacific Northwest Has Unique Treaty Protected Fisheries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9B893-A43D-4716-84AE-023E510D5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1" y="4233912"/>
            <a:ext cx="8737600" cy="1651000"/>
          </a:xfrm>
        </p:spPr>
        <p:txBody>
          <a:bodyPr/>
          <a:lstStyle/>
          <a:p>
            <a:pPr marL="0" indent="0">
              <a:spcBef>
                <a:spcPts val="1674"/>
              </a:spcBef>
              <a:buNone/>
            </a:pPr>
            <a:r>
              <a:rPr lang="ja-JP" altLang="en-US" sz="2400" dirty="0">
                <a:solidFill>
                  <a:srgbClr val="000000"/>
                </a:solidFill>
              </a:rPr>
              <a:t>“</a:t>
            </a:r>
            <a:r>
              <a:rPr lang="en-US" altLang="ja-JP" sz="2400" dirty="0">
                <a:solidFill>
                  <a:srgbClr val="000000"/>
                </a:solidFill>
              </a:rPr>
              <a:t>…the right of taking fish at all usual and accustomed places, in common with the citizens of the Territory, and of erecting temporary buildings for curing them: together with the privilege of hunting, gathering roots and berries....</a:t>
            </a:r>
            <a:r>
              <a:rPr lang="ja-JP" altLang="en-US" sz="2400" dirty="0">
                <a:solidFill>
                  <a:srgbClr val="000000"/>
                </a:solidFill>
              </a:rPr>
              <a:t>”</a:t>
            </a:r>
            <a:endParaRPr lang="en-US" altLang="ja-JP" sz="2400" dirty="0">
              <a:solidFill>
                <a:srgbClr val="000000"/>
              </a:solidFill>
            </a:endParaRPr>
          </a:p>
          <a:p>
            <a:pPr marL="0" indent="0" algn="r">
              <a:spcBef>
                <a:spcPts val="1674"/>
              </a:spcBef>
              <a:buNone/>
            </a:pPr>
            <a:r>
              <a:rPr lang="en-US" altLang="en-US" sz="2400" dirty="0">
                <a:solidFill>
                  <a:srgbClr val="000000"/>
                </a:solidFill>
              </a:rPr>
              <a:t>—1855 Treaty with the Yakima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67B86ED-BB4E-4B42-A3F6-501A1BCC8E96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79" b="597"/>
          <a:stretch>
            <a:fillRect/>
          </a:stretch>
        </p:blipFill>
        <p:spPr bwMode="auto">
          <a:xfrm>
            <a:off x="457647" y="927100"/>
            <a:ext cx="7834519" cy="330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29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/>
          </p:cNvSpPr>
          <p:nvPr/>
        </p:nvSpPr>
        <p:spPr bwMode="auto">
          <a:xfrm>
            <a:off x="8537474" y="6170414"/>
            <a:ext cx="18571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/>
          <a:p>
            <a:pPr marL="27905" algn="r"/>
            <a:r>
              <a:rPr lang="en-US" sz="1100">
                <a:solidFill>
                  <a:srgbClr val="A4A7B4"/>
                </a:solidFill>
                <a:latin typeface="Helvetica Neue" charset="0"/>
                <a:sym typeface="Helvetica Neue" charset="0"/>
              </a:rPr>
              <a:t>13</a:t>
            </a:r>
          </a:p>
        </p:txBody>
      </p:sp>
      <p:pic>
        <p:nvPicPr>
          <p:cNvPr id="48130" name="Picture 1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110" y="5786438"/>
            <a:ext cx="380628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2547" y="5840016"/>
            <a:ext cx="1017984" cy="49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1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203" y="5840016"/>
            <a:ext cx="562570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17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453" y="5786438"/>
            <a:ext cx="482203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>
                <a:latin typeface="Times New Roman" charset="0"/>
                <a:ea typeface="MS PGothic" charset="0"/>
              </a:rPr>
              <a:t>Four Tribes’ Ceded Lands</a:t>
            </a:r>
          </a:p>
        </p:txBody>
      </p:sp>
      <p:pic>
        <p:nvPicPr>
          <p:cNvPr id="48136" name="Content Placeholder 6" descr="ceded_map_all_tribes.png"/>
          <p:cNvPicPr>
            <a:picLocks noGrp="1" noChangeAspect="1"/>
          </p:cNvPicPr>
          <p:nvPr>
            <p:ph sz="half"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9157" y="1417638"/>
            <a:ext cx="4038451" cy="4662364"/>
          </a:xfrm>
        </p:spPr>
      </p:pic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500063" y="1339453"/>
            <a:ext cx="4018359" cy="4527352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8" rIns="91435" bIns="45718">
            <a:normAutofit/>
          </a:bodyPr>
          <a:lstStyle>
            <a:lvl1pPr marL="487363" indent="-4873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46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1055688" indent="-4048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40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2pPr>
            <a:lvl3pPr marL="1624013" indent="-3238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4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3pPr>
            <a:lvl4pPr marL="2274888" indent="-3238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4pPr>
            <a:lvl5pPr marL="2925763" indent="-3238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5pPr>
            <a:lvl6pPr marL="3576264" indent="-32511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+mn-ea"/>
              </a:defRPr>
            </a:lvl6pPr>
            <a:lvl7pPr marL="4226494" indent="-32511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+mn-ea"/>
              </a:defRPr>
            </a:lvl7pPr>
            <a:lvl8pPr marL="4876724" indent="-32511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+mn-ea"/>
              </a:defRPr>
            </a:lvl8pPr>
            <a:lvl9pPr marL="5526954" indent="-32511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defTabSz="914165" fontAlgn="auto">
              <a:spcAft>
                <a:spcPts val="422"/>
              </a:spcAft>
              <a:buNone/>
              <a:defRPr/>
            </a:pPr>
            <a:r>
              <a:rPr lang="en-US" sz="2500" dirty="0">
                <a:cs typeface="+mn-cs"/>
              </a:rPr>
              <a:t>Combined ceded area:</a:t>
            </a:r>
          </a:p>
          <a:p>
            <a:pPr marL="315913" indent="-315913" defTabSz="914165" fontAlgn="auto">
              <a:lnSpc>
                <a:spcPct val="90000"/>
              </a:lnSpc>
              <a:spcAft>
                <a:spcPts val="422"/>
              </a:spcAft>
              <a:buClr>
                <a:srgbClr val="53111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500" dirty="0">
                <a:cs typeface="+mn-cs"/>
              </a:rPr>
              <a:t>66,591 square miles </a:t>
            </a:r>
          </a:p>
          <a:p>
            <a:pPr marL="315913" indent="-315913" defTabSz="914165" fontAlgn="auto">
              <a:lnSpc>
                <a:spcPct val="90000"/>
              </a:lnSpc>
              <a:spcAft>
                <a:spcPts val="422"/>
              </a:spcAft>
              <a:buClr>
                <a:srgbClr val="53111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500" dirty="0">
                <a:cs typeface="+mn-cs"/>
              </a:rPr>
              <a:t>More than 25% of the entire Columbia Basin</a:t>
            </a:r>
          </a:p>
          <a:p>
            <a:pPr marL="315913" indent="-315913" defTabSz="914165" fontAlgn="auto">
              <a:lnSpc>
                <a:spcPct val="90000"/>
              </a:lnSpc>
              <a:spcAft>
                <a:spcPts val="422"/>
              </a:spcAft>
              <a:buClr>
                <a:srgbClr val="53111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500" dirty="0">
                <a:cs typeface="+mn-cs"/>
              </a:rPr>
              <a:t>55% of the rivers and streams that are still accessible to salmon</a:t>
            </a:r>
          </a:p>
          <a:p>
            <a:pPr marL="315913" indent="-315913" defTabSz="914165" fontAlgn="auto">
              <a:lnSpc>
                <a:spcPct val="90000"/>
              </a:lnSpc>
              <a:spcAft>
                <a:spcPts val="422"/>
              </a:spcAft>
              <a:buClr>
                <a:srgbClr val="53111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500" dirty="0">
                <a:cs typeface="+mn-cs"/>
              </a:rPr>
              <a:t>Includes almost all of the salmon habitat above Bonneville Dam</a:t>
            </a:r>
          </a:p>
        </p:txBody>
      </p:sp>
    </p:spTree>
    <p:extLst>
      <p:ext uri="{BB962C8B-B14F-4D97-AF65-F5344CB8AC3E}">
        <p14:creationId xmlns:p14="http://schemas.microsoft.com/office/powerpoint/2010/main" val="2140825160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D342615E-47DD-4D00-9839-F908F3FE5079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Treaty Rights and Fishing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AB7DE62B-1369-4BE5-9F43-08130CCD5FC3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tribes signed treaties with the U.S. Government</a:t>
            </a:r>
          </a:p>
          <a:p>
            <a:pPr>
              <a:lnSpc>
                <a:spcPct val="90000"/>
              </a:lnSpc>
            </a:pPr>
            <a:r>
              <a:rPr lang="en-US" altLang="en-US"/>
              <a:t>Key provision was that the tribes reserved the right to hunt and fish in their usual and accustomed areas “in common with the citizens of the United States.” </a:t>
            </a:r>
          </a:p>
          <a:p>
            <a:pPr>
              <a:lnSpc>
                <a:spcPct val="90000"/>
              </a:lnSpc>
            </a:pPr>
            <a:r>
              <a:rPr lang="en-US" altLang="en-US"/>
              <a:t>Tribes have always managed fisheries and controlled access to fishing locations, effort, and timing of fisheries.  </a:t>
            </a:r>
          </a:p>
        </p:txBody>
      </p:sp>
      <p:pic>
        <p:nvPicPr>
          <p:cNvPr id="68617" name="Picture 9" descr="MM900040897[1]">
            <a:extLst>
              <a:ext uri="{FF2B5EF4-FFF2-40B4-BE49-F238E27FC236}">
                <a16:creationId xmlns:a16="http://schemas.microsoft.com/office/drawing/2014/main" id="{3301099D-0DC3-4236-965F-9E0425D5D92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85800"/>
            <a:ext cx="19812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22" name="Picture 14" descr="MM900178175[1]">
            <a:extLst>
              <a:ext uri="{FF2B5EF4-FFF2-40B4-BE49-F238E27FC236}">
                <a16:creationId xmlns:a16="http://schemas.microsoft.com/office/drawing/2014/main" id="{EF789C44-BE48-48FD-951A-6930E3CE980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0350"/>
            <a:ext cx="12477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1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E0AE7321-3168-44E9-8D83-F45EABB475BF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4000"/>
              <a:t>Treaty Rights and Fishing (Continued)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3952F40B-2EC8-4160-97AA-8C0E056D5A76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en-US"/>
              <a:t>Tribal fishing is a critical component of the Indian peoples’ spiritual, social, and economic lives.  </a:t>
            </a:r>
          </a:p>
          <a:p>
            <a:r>
              <a:rPr lang="en-US" altLang="en-US"/>
              <a:t>The tribes believe that it is fully appropriate to continue fishing at biologically sound levels while we as a society take actions to increase salmon productivity through addressing habitat and passage problems.</a:t>
            </a:r>
          </a:p>
        </p:txBody>
      </p:sp>
    </p:spTree>
    <p:extLst>
      <p:ext uri="{BB962C8B-B14F-4D97-AF65-F5344CB8AC3E}">
        <p14:creationId xmlns:p14="http://schemas.microsoft.com/office/powerpoint/2010/main" val="2100290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70E5B9B3-13D0-4A4F-A4CC-658975CE90C6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Allocation vs. Conservation</a:t>
            </a:r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93823ECD-3942-4BF8-8290-38C803756709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Allocation is not equal to Conservation</a:t>
            </a:r>
          </a:p>
          <a:p>
            <a:pPr>
              <a:lnSpc>
                <a:spcPct val="90000"/>
              </a:lnSpc>
            </a:pPr>
            <a:r>
              <a:rPr lang="en-US" altLang="en-US"/>
              <a:t>Conservation is the process of ensuring that harvest mortality is held to sustainable levels (biological concerns)</a:t>
            </a:r>
          </a:p>
          <a:p>
            <a:pPr>
              <a:lnSpc>
                <a:spcPct val="90000"/>
              </a:lnSpc>
            </a:pPr>
            <a:r>
              <a:rPr lang="en-US" altLang="en-US"/>
              <a:t>Allocation is simply the process of providing certain groups certain proportions of the allowed harvest impacts and has nothing to do with the total number of fish killed     (social concerns)</a:t>
            </a:r>
          </a:p>
        </p:txBody>
      </p:sp>
      <p:pic>
        <p:nvPicPr>
          <p:cNvPr id="75780" name="Picture 4" descr="MM900323745[1]">
            <a:extLst>
              <a:ext uri="{FF2B5EF4-FFF2-40B4-BE49-F238E27FC236}">
                <a16:creationId xmlns:a16="http://schemas.microsoft.com/office/drawing/2014/main" id="{E11E3FA8-4075-4B7E-8DFC-DD9AF83E3FE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3" y="5481638"/>
            <a:ext cx="1428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89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6F7433AE-52EB-4070-978D-FBC299554B7E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Incidental Impacts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BDEDC240-0002-4990-819B-3E684209AC6C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Defined as mortality to non-target stocks that occurs during harvest of target fish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Incidental impacts are no different in principle from impacts to fish that occur from any other appropriate and legal activity such as agriculture or hydropower.  </a:t>
            </a:r>
          </a:p>
          <a:p>
            <a:pPr>
              <a:lnSpc>
                <a:spcPct val="90000"/>
              </a:lnSpc>
            </a:pPr>
            <a:r>
              <a:rPr lang="en-US" altLang="en-US"/>
              <a:t>Issue at hand is to control sources of incidental mortality to appropriate levels so fish populations can recover.</a:t>
            </a:r>
          </a:p>
        </p:txBody>
      </p:sp>
    </p:spTree>
    <p:extLst>
      <p:ext uri="{BB962C8B-B14F-4D97-AF65-F5344CB8AC3E}">
        <p14:creationId xmlns:p14="http://schemas.microsoft.com/office/powerpoint/2010/main" val="60822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66AA37-1EA8-4951-A549-F05F2DE97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Tribal View of Management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98A58D-0076-4C3E-A899-4EE68723E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“Gravel to Gravel” management – The tribal version of ecosystem based management</a:t>
            </a:r>
          </a:p>
          <a:p>
            <a:r>
              <a:rPr lang="en-US" dirty="0"/>
              <a:t>First Foods Focus</a:t>
            </a:r>
          </a:p>
          <a:p>
            <a:pPr lvl="1"/>
            <a:r>
              <a:rPr lang="en-US" dirty="0"/>
              <a:t>Water</a:t>
            </a:r>
          </a:p>
          <a:p>
            <a:pPr lvl="1"/>
            <a:r>
              <a:rPr lang="en-US" dirty="0"/>
              <a:t>Salmon</a:t>
            </a:r>
          </a:p>
          <a:p>
            <a:pPr lvl="1"/>
            <a:r>
              <a:rPr lang="en-US" dirty="0"/>
              <a:t>Deer</a:t>
            </a:r>
          </a:p>
          <a:p>
            <a:pPr lvl="1"/>
            <a:r>
              <a:rPr lang="en-US" dirty="0"/>
              <a:t>Roots</a:t>
            </a:r>
          </a:p>
          <a:p>
            <a:pPr lvl="1"/>
            <a:r>
              <a:rPr lang="en-US" dirty="0"/>
              <a:t>Berries</a:t>
            </a:r>
          </a:p>
          <a:p>
            <a:endParaRPr lang="en-US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FAE57E83-59DD-432C-AD9B-11C47535C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5334000" y="2597822"/>
            <a:ext cx="2552252" cy="382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92532"/>
      </p:ext>
    </p:extLst>
  </p:cSld>
  <p:clrMapOvr>
    <a:masterClrMapping/>
  </p:clrMapOvr>
</p:sld>
</file>

<file path=ppt/theme/theme1.xml><?xml version="1.0" encoding="utf-8"?>
<a:theme xmlns:a="http://schemas.openxmlformats.org/drawingml/2006/main" name="CRITF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CRITFC.thmx</Template>
  <TotalTime>826</TotalTime>
  <Words>933</Words>
  <Application>Microsoft Office PowerPoint</Application>
  <PresentationFormat>On-screen Show (4:3)</PresentationFormat>
  <Paragraphs>123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Helvetica Neue</vt:lpstr>
      <vt:lpstr>Helvetica Neue Light</vt:lpstr>
      <vt:lpstr>Palatino</vt:lpstr>
      <vt:lpstr>Times New Roman</vt:lpstr>
      <vt:lpstr>Wingdings</vt:lpstr>
      <vt:lpstr>CRITFC</vt:lpstr>
      <vt:lpstr>1_Default Design</vt:lpstr>
      <vt:lpstr>2_Default Design</vt:lpstr>
      <vt:lpstr>Columbia River Treaty Mainstem Fisheries</vt:lpstr>
      <vt:lpstr>Topics</vt:lpstr>
      <vt:lpstr>Pacific Northwest Has Unique Treaty Protected Fisheries</vt:lpstr>
      <vt:lpstr>Four Tribes’ Ceded Lands</vt:lpstr>
      <vt:lpstr>Treaty Rights and Fishing</vt:lpstr>
      <vt:lpstr>Treaty Rights and Fishing (Continued)</vt:lpstr>
      <vt:lpstr>Allocation vs. Conservation</vt:lpstr>
      <vt:lpstr>Incidental Impacts</vt:lpstr>
      <vt:lpstr>Tribal View of Management</vt:lpstr>
      <vt:lpstr>Salmon Recovery</vt:lpstr>
      <vt:lpstr>Mainstem Fishery</vt:lpstr>
      <vt:lpstr>Abundance Based Harvest Rate</vt:lpstr>
      <vt:lpstr>Treaty Fishery Management Methods</vt:lpstr>
      <vt:lpstr>Management Methods (cont.)</vt:lpstr>
      <vt:lpstr>Gear Sectors</vt:lpstr>
      <vt:lpstr>Management Periods</vt:lpstr>
      <vt:lpstr>Winter and Spring Season</vt:lpstr>
      <vt:lpstr>Summer and Fall Season</vt:lpstr>
      <vt:lpstr>Harvest Monitoring</vt:lpstr>
      <vt:lpstr>Harvest Monitoring (cont)</vt:lpstr>
      <vt:lpstr>Catch Estimation</vt:lpstr>
      <vt:lpstr>PowerPoint Presentation</vt:lpstr>
    </vt:vector>
  </TitlesOfParts>
  <Company>Columbia River Inter-Tribal Fish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Tribal Perspectives on the Columbia River  Paul Lumley (Yakama) Executive Director Columbia River Inter-Tribal Fish Commission</dc:title>
  <dc:creator>Jeremy FiveCrows</dc:creator>
  <cp:lastModifiedBy>Stuart Ellis</cp:lastModifiedBy>
  <cp:revision>61</cp:revision>
  <dcterms:created xsi:type="dcterms:W3CDTF">2015-02-19T22:43:01Z</dcterms:created>
  <dcterms:modified xsi:type="dcterms:W3CDTF">2020-01-15T16:59:21Z</dcterms:modified>
</cp:coreProperties>
</file>