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tiff" ContentType="image/tiff"/>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charts/chart4.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32" r:id="rId4"/>
    <p:sldMasterId id="2147484245" r:id="rId5"/>
  </p:sldMasterIdLst>
  <p:notesMasterIdLst>
    <p:notesMasterId r:id="rId40"/>
  </p:notesMasterIdLst>
  <p:sldIdLst>
    <p:sldId id="557" r:id="rId6"/>
    <p:sldId id="377" r:id="rId7"/>
    <p:sldId id="409" r:id="rId8"/>
    <p:sldId id="558" r:id="rId9"/>
    <p:sldId id="346" r:id="rId10"/>
    <p:sldId id="423" r:id="rId11"/>
    <p:sldId id="305" r:id="rId12"/>
    <p:sldId id="425" r:id="rId13"/>
    <p:sldId id="426" r:id="rId14"/>
    <p:sldId id="313" r:id="rId15"/>
    <p:sldId id="430" r:id="rId16"/>
    <p:sldId id="508" r:id="rId17"/>
    <p:sldId id="376" r:id="rId18"/>
    <p:sldId id="347" r:id="rId19"/>
    <p:sldId id="349" r:id="rId20"/>
    <p:sldId id="433" r:id="rId21"/>
    <p:sldId id="400" r:id="rId22"/>
    <p:sldId id="294" r:id="rId23"/>
    <p:sldId id="344" r:id="rId24"/>
    <p:sldId id="441" r:id="rId25"/>
    <p:sldId id="446" r:id="rId26"/>
    <p:sldId id="442" r:id="rId27"/>
    <p:sldId id="350" r:id="rId28"/>
    <p:sldId id="445" r:id="rId29"/>
    <p:sldId id="553" r:id="rId30"/>
    <p:sldId id="402" r:id="rId31"/>
    <p:sldId id="457" r:id="rId32"/>
    <p:sldId id="456" r:id="rId33"/>
    <p:sldId id="258" r:id="rId34"/>
    <p:sldId id="556" r:id="rId35"/>
    <p:sldId id="551" r:id="rId36"/>
    <p:sldId id="478" r:id="rId37"/>
    <p:sldId id="479" r:id="rId38"/>
    <p:sldId id="491" r:id="rId39"/>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25" autoAdjust="0"/>
    <p:restoredTop sz="94660"/>
  </p:normalViewPr>
  <p:slideViewPr>
    <p:cSldViewPr snapToGrid="0">
      <p:cViewPr varScale="1">
        <p:scale>
          <a:sx n="125" d="100"/>
          <a:sy n="125" d="100"/>
        </p:scale>
        <p:origin x="1116"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oleObject" Target="file:///C:\Users\normagrn\AppData\Local\Microsoft\Windows\Temporary%20Internet%20Files\Content.Outlook\CXM7KVH1\CHS%20Harvest.xlsx"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file:///C:\Users\normagrn\AppData\Local\Microsoft\Windows\Temporary%20Internet%20Files\Content.Outlook\CXM7KVH1\CHS%20Harvest.xlsx" TargetMode="External"/><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oleObject" Target="file:///C:\Users\normagrn\AppData\Local\Microsoft\Windows\Temporary%20Internet%20Files\Content.Outlook\CXM7KVH1\CHS%20Harvest.xlsx" TargetMode="External"/><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1" Type="http://schemas.openxmlformats.org/officeDocument/2006/relationships/oleObject" Target="file:///C:\data\MyFiles\Work%20In%20Progress\Commission%20Workshop\Commission_Spring-summer%20Harvest.xls"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invertIfNegative val="0"/>
          <c:cat>
            <c:numRef>
              <c:f>Sport!$O$4:$O$40</c:f>
              <c:numCache>
                <c:formatCode>General</c:formatCode>
                <c:ptCount val="37"/>
                <c:pt idx="0">
                  <c:v>1979</c:v>
                </c:pt>
                <c:pt idx="1">
                  <c:v>1980</c:v>
                </c:pt>
                <c:pt idx="2">
                  <c:v>1981</c:v>
                </c:pt>
                <c:pt idx="3">
                  <c:v>1982</c:v>
                </c:pt>
                <c:pt idx="4">
                  <c:v>1983</c:v>
                </c:pt>
                <c:pt idx="5">
                  <c:v>1984</c:v>
                </c:pt>
                <c:pt idx="6">
                  <c:v>1985</c:v>
                </c:pt>
                <c:pt idx="7">
                  <c:v>1986</c:v>
                </c:pt>
                <c:pt idx="8">
                  <c:v>1987</c:v>
                </c:pt>
                <c:pt idx="9">
                  <c:v>1988</c:v>
                </c:pt>
                <c:pt idx="10">
                  <c:v>1989</c:v>
                </c:pt>
                <c:pt idx="11">
                  <c:v>1990</c:v>
                </c:pt>
                <c:pt idx="12">
                  <c:v>1991</c:v>
                </c:pt>
                <c:pt idx="13">
                  <c:v>1992</c:v>
                </c:pt>
                <c:pt idx="14">
                  <c:v>1993</c:v>
                </c:pt>
                <c:pt idx="15">
                  <c:v>1994</c:v>
                </c:pt>
                <c:pt idx="16">
                  <c:v>1995</c:v>
                </c:pt>
                <c:pt idx="17">
                  <c:v>1996</c:v>
                </c:pt>
                <c:pt idx="18">
                  <c:v>1997</c:v>
                </c:pt>
                <c:pt idx="19">
                  <c:v>1998</c:v>
                </c:pt>
                <c:pt idx="20">
                  <c:v>1999</c:v>
                </c:pt>
                <c:pt idx="21">
                  <c:v>2000</c:v>
                </c:pt>
                <c:pt idx="22">
                  <c:v>2001</c:v>
                </c:pt>
                <c:pt idx="23">
                  <c:v>2002</c:v>
                </c:pt>
                <c:pt idx="24">
                  <c:v>2003</c:v>
                </c:pt>
                <c:pt idx="25">
                  <c:v>2004</c:v>
                </c:pt>
                <c:pt idx="26">
                  <c:v>2005</c:v>
                </c:pt>
                <c:pt idx="27">
                  <c:v>2006</c:v>
                </c:pt>
                <c:pt idx="28">
                  <c:v>2007</c:v>
                </c:pt>
                <c:pt idx="29">
                  <c:v>2008</c:v>
                </c:pt>
                <c:pt idx="30">
                  <c:v>2009</c:v>
                </c:pt>
                <c:pt idx="31">
                  <c:v>2010</c:v>
                </c:pt>
                <c:pt idx="32">
                  <c:v>2011</c:v>
                </c:pt>
                <c:pt idx="33">
                  <c:v>2012</c:v>
                </c:pt>
                <c:pt idx="34">
                  <c:v>2013</c:v>
                </c:pt>
                <c:pt idx="35">
                  <c:v>2014</c:v>
                </c:pt>
                <c:pt idx="36">
                  <c:v>2015</c:v>
                </c:pt>
              </c:numCache>
            </c:numRef>
          </c:cat>
          <c:val>
            <c:numRef>
              <c:f>Treaty!$B$4:$B$40</c:f>
              <c:numCache>
                <c:formatCode>#,##0</c:formatCode>
                <c:ptCount val="37"/>
                <c:pt idx="0">
                  <c:v>1601</c:v>
                </c:pt>
                <c:pt idx="1">
                  <c:v>1826</c:v>
                </c:pt>
                <c:pt idx="2">
                  <c:v>1803</c:v>
                </c:pt>
                <c:pt idx="3">
                  <c:v>2000</c:v>
                </c:pt>
                <c:pt idx="4">
                  <c:v>2531</c:v>
                </c:pt>
                <c:pt idx="5">
                  <c:v>3400</c:v>
                </c:pt>
                <c:pt idx="6">
                  <c:v>3024</c:v>
                </c:pt>
                <c:pt idx="7">
                  <c:v>7078</c:v>
                </c:pt>
                <c:pt idx="8">
                  <c:v>6410</c:v>
                </c:pt>
                <c:pt idx="9">
                  <c:v>6802</c:v>
                </c:pt>
                <c:pt idx="10">
                  <c:v>6640</c:v>
                </c:pt>
                <c:pt idx="11">
                  <c:v>6924</c:v>
                </c:pt>
                <c:pt idx="12">
                  <c:v>3876</c:v>
                </c:pt>
                <c:pt idx="13">
                  <c:v>5711</c:v>
                </c:pt>
                <c:pt idx="14">
                  <c:v>7296</c:v>
                </c:pt>
                <c:pt idx="15">
                  <c:v>1151</c:v>
                </c:pt>
                <c:pt idx="16">
                  <c:v>620</c:v>
                </c:pt>
                <c:pt idx="17">
                  <c:v>2911</c:v>
                </c:pt>
                <c:pt idx="18">
                  <c:v>8309</c:v>
                </c:pt>
                <c:pt idx="19">
                  <c:v>2224</c:v>
                </c:pt>
                <c:pt idx="20">
                  <c:v>1984</c:v>
                </c:pt>
                <c:pt idx="21">
                  <c:v>11321</c:v>
                </c:pt>
                <c:pt idx="22">
                  <c:v>54615</c:v>
                </c:pt>
                <c:pt idx="23">
                  <c:v>33417</c:v>
                </c:pt>
                <c:pt idx="24">
                  <c:v>17438</c:v>
                </c:pt>
                <c:pt idx="25">
                  <c:v>17482</c:v>
                </c:pt>
                <c:pt idx="26">
                  <c:v>6163</c:v>
                </c:pt>
                <c:pt idx="27">
                  <c:v>8401</c:v>
                </c:pt>
                <c:pt idx="28">
                  <c:v>5627</c:v>
                </c:pt>
                <c:pt idx="29">
                  <c:v>21391</c:v>
                </c:pt>
                <c:pt idx="30">
                  <c:v>13101</c:v>
                </c:pt>
                <c:pt idx="31">
                  <c:v>42954</c:v>
                </c:pt>
                <c:pt idx="32">
                  <c:v>15526</c:v>
                </c:pt>
                <c:pt idx="33">
                  <c:v>17699</c:v>
                </c:pt>
                <c:pt idx="34">
                  <c:v>9282</c:v>
                </c:pt>
                <c:pt idx="35">
                  <c:v>24703</c:v>
                </c:pt>
                <c:pt idx="36">
                  <c:v>31181</c:v>
                </c:pt>
              </c:numCache>
            </c:numRef>
          </c:val>
          <c:extLst>
            <c:ext xmlns:c16="http://schemas.microsoft.com/office/drawing/2014/chart" uri="{C3380CC4-5D6E-409C-BE32-E72D297353CC}">
              <c16:uniqueId val="{00000000-A7BA-4C9B-9ACB-FFA86A1FF08B}"/>
            </c:ext>
          </c:extLst>
        </c:ser>
        <c:dLbls>
          <c:showLegendKey val="0"/>
          <c:showVal val="0"/>
          <c:showCatName val="0"/>
          <c:showSerName val="0"/>
          <c:showPercent val="0"/>
          <c:showBubbleSize val="0"/>
        </c:dLbls>
        <c:gapWidth val="150"/>
        <c:axId val="76440320"/>
        <c:axId val="76441856"/>
      </c:barChart>
      <c:catAx>
        <c:axId val="76440320"/>
        <c:scaling>
          <c:orientation val="minMax"/>
        </c:scaling>
        <c:delete val="0"/>
        <c:axPos val="b"/>
        <c:numFmt formatCode="General" sourceLinked="1"/>
        <c:majorTickMark val="out"/>
        <c:minorTickMark val="none"/>
        <c:tickLblPos val="nextTo"/>
        <c:crossAx val="76441856"/>
        <c:crosses val="autoZero"/>
        <c:auto val="1"/>
        <c:lblAlgn val="ctr"/>
        <c:lblOffset val="100"/>
        <c:noMultiLvlLbl val="0"/>
      </c:catAx>
      <c:valAx>
        <c:axId val="76441856"/>
        <c:scaling>
          <c:orientation val="minMax"/>
        </c:scaling>
        <c:delete val="0"/>
        <c:axPos val="l"/>
        <c:majorGridlines/>
        <c:numFmt formatCode="#,##0" sourceLinked="1"/>
        <c:majorTickMark val="out"/>
        <c:minorTickMark val="none"/>
        <c:tickLblPos val="nextTo"/>
        <c:crossAx val="76440320"/>
        <c:crosses val="autoZero"/>
        <c:crossBetween val="between"/>
      </c:valAx>
    </c:plotArea>
    <c:plotVisOnly val="1"/>
    <c:dispBlanksAs val="gap"/>
    <c:showDLblsOverMax val="0"/>
  </c:chart>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v>Sport BBON</c:v>
          </c:tx>
          <c:invertIfNegative val="0"/>
          <c:cat>
            <c:numRef>
              <c:f>Sport!$O$4:$O$40</c:f>
              <c:numCache>
                <c:formatCode>General</c:formatCode>
                <c:ptCount val="37"/>
                <c:pt idx="0">
                  <c:v>1979</c:v>
                </c:pt>
                <c:pt idx="1">
                  <c:v>1980</c:v>
                </c:pt>
                <c:pt idx="2">
                  <c:v>1981</c:v>
                </c:pt>
                <c:pt idx="3">
                  <c:v>1982</c:v>
                </c:pt>
                <c:pt idx="4">
                  <c:v>1983</c:v>
                </c:pt>
                <c:pt idx="5">
                  <c:v>1984</c:v>
                </c:pt>
                <c:pt idx="6">
                  <c:v>1985</c:v>
                </c:pt>
                <c:pt idx="7">
                  <c:v>1986</c:v>
                </c:pt>
                <c:pt idx="8">
                  <c:v>1987</c:v>
                </c:pt>
                <c:pt idx="9">
                  <c:v>1988</c:v>
                </c:pt>
                <c:pt idx="10">
                  <c:v>1989</c:v>
                </c:pt>
                <c:pt idx="11">
                  <c:v>1990</c:v>
                </c:pt>
                <c:pt idx="12">
                  <c:v>1991</c:v>
                </c:pt>
                <c:pt idx="13">
                  <c:v>1992</c:v>
                </c:pt>
                <c:pt idx="14">
                  <c:v>1993</c:v>
                </c:pt>
                <c:pt idx="15">
                  <c:v>1994</c:v>
                </c:pt>
                <c:pt idx="16">
                  <c:v>1995</c:v>
                </c:pt>
                <c:pt idx="17">
                  <c:v>1996</c:v>
                </c:pt>
                <c:pt idx="18">
                  <c:v>1997</c:v>
                </c:pt>
                <c:pt idx="19">
                  <c:v>1998</c:v>
                </c:pt>
                <c:pt idx="20">
                  <c:v>1999</c:v>
                </c:pt>
                <c:pt idx="21">
                  <c:v>2000</c:v>
                </c:pt>
                <c:pt idx="22">
                  <c:v>2001</c:v>
                </c:pt>
                <c:pt idx="23">
                  <c:v>2002</c:v>
                </c:pt>
                <c:pt idx="24">
                  <c:v>2003</c:v>
                </c:pt>
                <c:pt idx="25">
                  <c:v>2004</c:v>
                </c:pt>
                <c:pt idx="26">
                  <c:v>2005</c:v>
                </c:pt>
                <c:pt idx="27">
                  <c:v>2006</c:v>
                </c:pt>
                <c:pt idx="28">
                  <c:v>2007</c:v>
                </c:pt>
                <c:pt idx="29">
                  <c:v>2008</c:v>
                </c:pt>
                <c:pt idx="30">
                  <c:v>2009</c:v>
                </c:pt>
                <c:pt idx="31">
                  <c:v>2010</c:v>
                </c:pt>
                <c:pt idx="32">
                  <c:v>2011</c:v>
                </c:pt>
                <c:pt idx="33">
                  <c:v>2012</c:v>
                </c:pt>
                <c:pt idx="34">
                  <c:v>2013</c:v>
                </c:pt>
                <c:pt idx="35">
                  <c:v>2014</c:v>
                </c:pt>
                <c:pt idx="36">
                  <c:v>2015</c:v>
                </c:pt>
              </c:numCache>
            </c:numRef>
          </c:cat>
          <c:val>
            <c:numRef>
              <c:f>Sport!$P$4:$P$40</c:f>
              <c:numCache>
                <c:formatCode>#,##0</c:formatCode>
                <c:ptCount val="37"/>
                <c:pt idx="0">
                  <c:v>1719</c:v>
                </c:pt>
                <c:pt idx="1">
                  <c:v>816</c:v>
                </c:pt>
                <c:pt idx="2">
                  <c:v>3645</c:v>
                </c:pt>
                <c:pt idx="3">
                  <c:v>2815</c:v>
                </c:pt>
                <c:pt idx="4">
                  <c:v>2767</c:v>
                </c:pt>
                <c:pt idx="5">
                  <c:v>1914</c:v>
                </c:pt>
                <c:pt idx="6">
                  <c:v>1440</c:v>
                </c:pt>
                <c:pt idx="7">
                  <c:v>5654</c:v>
                </c:pt>
                <c:pt idx="8">
                  <c:v>2687</c:v>
                </c:pt>
                <c:pt idx="9">
                  <c:v>4621</c:v>
                </c:pt>
                <c:pt idx="10">
                  <c:v>2996</c:v>
                </c:pt>
                <c:pt idx="11">
                  <c:v>12200</c:v>
                </c:pt>
                <c:pt idx="12">
                  <c:v>5597</c:v>
                </c:pt>
                <c:pt idx="13">
                  <c:v>5277</c:v>
                </c:pt>
                <c:pt idx="14">
                  <c:v>1862</c:v>
                </c:pt>
                <c:pt idx="15">
                  <c:v>2004</c:v>
                </c:pt>
                <c:pt idx="16">
                  <c:v>0</c:v>
                </c:pt>
                <c:pt idx="17">
                  <c:v>0</c:v>
                </c:pt>
                <c:pt idx="18">
                  <c:v>0</c:v>
                </c:pt>
                <c:pt idx="19">
                  <c:v>55</c:v>
                </c:pt>
                <c:pt idx="20">
                  <c:v>0</c:v>
                </c:pt>
                <c:pt idx="21">
                  <c:v>322</c:v>
                </c:pt>
                <c:pt idx="22">
                  <c:v>27262.7</c:v>
                </c:pt>
                <c:pt idx="23">
                  <c:v>22358.1</c:v>
                </c:pt>
                <c:pt idx="24">
                  <c:v>17818.7</c:v>
                </c:pt>
                <c:pt idx="25">
                  <c:v>24482</c:v>
                </c:pt>
                <c:pt idx="26">
                  <c:v>11671</c:v>
                </c:pt>
                <c:pt idx="27">
                  <c:v>7231.1</c:v>
                </c:pt>
                <c:pt idx="28">
                  <c:v>6640.8</c:v>
                </c:pt>
                <c:pt idx="29">
                  <c:v>20353.2</c:v>
                </c:pt>
                <c:pt idx="30">
                  <c:v>17262.599999999999</c:v>
                </c:pt>
                <c:pt idx="31">
                  <c:v>29782.5</c:v>
                </c:pt>
                <c:pt idx="32">
                  <c:v>12009.4</c:v>
                </c:pt>
                <c:pt idx="33">
                  <c:v>13679.6</c:v>
                </c:pt>
                <c:pt idx="34">
                  <c:v>7216.6</c:v>
                </c:pt>
                <c:pt idx="35">
                  <c:v>16405.599999999999</c:v>
                </c:pt>
                <c:pt idx="36">
                  <c:v>20091.2</c:v>
                </c:pt>
              </c:numCache>
            </c:numRef>
          </c:val>
          <c:extLst>
            <c:ext xmlns:c16="http://schemas.microsoft.com/office/drawing/2014/chart" uri="{C3380CC4-5D6E-409C-BE32-E72D297353CC}">
              <c16:uniqueId val="{00000000-4010-4502-A272-A402017E3B1B}"/>
            </c:ext>
          </c:extLst>
        </c:ser>
        <c:dLbls>
          <c:showLegendKey val="0"/>
          <c:showVal val="0"/>
          <c:showCatName val="0"/>
          <c:showSerName val="0"/>
          <c:showPercent val="0"/>
          <c:showBubbleSize val="0"/>
        </c:dLbls>
        <c:gapWidth val="150"/>
        <c:axId val="76466432"/>
        <c:axId val="76480512"/>
      </c:barChart>
      <c:catAx>
        <c:axId val="76466432"/>
        <c:scaling>
          <c:orientation val="minMax"/>
        </c:scaling>
        <c:delete val="0"/>
        <c:axPos val="b"/>
        <c:numFmt formatCode="General" sourceLinked="1"/>
        <c:majorTickMark val="out"/>
        <c:minorTickMark val="none"/>
        <c:tickLblPos val="nextTo"/>
        <c:crossAx val="76480512"/>
        <c:crosses val="autoZero"/>
        <c:auto val="1"/>
        <c:lblAlgn val="ctr"/>
        <c:lblOffset val="100"/>
        <c:noMultiLvlLbl val="0"/>
      </c:catAx>
      <c:valAx>
        <c:axId val="76480512"/>
        <c:scaling>
          <c:orientation val="minMax"/>
        </c:scaling>
        <c:delete val="0"/>
        <c:axPos val="l"/>
        <c:majorGridlines/>
        <c:numFmt formatCode="#,##0" sourceLinked="1"/>
        <c:majorTickMark val="out"/>
        <c:minorTickMark val="none"/>
        <c:tickLblPos val="nextTo"/>
        <c:crossAx val="76466432"/>
        <c:crosses val="autoZero"/>
        <c:crossBetween val="between"/>
      </c:valAx>
    </c:plotArea>
    <c:plotVisOnly val="1"/>
    <c:dispBlanksAs val="gap"/>
    <c:showDLblsOverMax val="0"/>
  </c:chart>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invertIfNegative val="0"/>
          <c:cat>
            <c:numRef>
              <c:f>Sport!$O$4:$O$40</c:f>
              <c:numCache>
                <c:formatCode>General</c:formatCode>
                <c:ptCount val="37"/>
                <c:pt idx="0">
                  <c:v>1979</c:v>
                </c:pt>
                <c:pt idx="1">
                  <c:v>1980</c:v>
                </c:pt>
                <c:pt idx="2">
                  <c:v>1981</c:v>
                </c:pt>
                <c:pt idx="3">
                  <c:v>1982</c:v>
                </c:pt>
                <c:pt idx="4">
                  <c:v>1983</c:v>
                </c:pt>
                <c:pt idx="5">
                  <c:v>1984</c:v>
                </c:pt>
                <c:pt idx="6">
                  <c:v>1985</c:v>
                </c:pt>
                <c:pt idx="7">
                  <c:v>1986</c:v>
                </c:pt>
                <c:pt idx="8">
                  <c:v>1987</c:v>
                </c:pt>
                <c:pt idx="9">
                  <c:v>1988</c:v>
                </c:pt>
                <c:pt idx="10">
                  <c:v>1989</c:v>
                </c:pt>
                <c:pt idx="11">
                  <c:v>1990</c:v>
                </c:pt>
                <c:pt idx="12">
                  <c:v>1991</c:v>
                </c:pt>
                <c:pt idx="13">
                  <c:v>1992</c:v>
                </c:pt>
                <c:pt idx="14">
                  <c:v>1993</c:v>
                </c:pt>
                <c:pt idx="15">
                  <c:v>1994</c:v>
                </c:pt>
                <c:pt idx="16">
                  <c:v>1995</c:v>
                </c:pt>
                <c:pt idx="17">
                  <c:v>1996</c:v>
                </c:pt>
                <c:pt idx="18">
                  <c:v>1997</c:v>
                </c:pt>
                <c:pt idx="19">
                  <c:v>1998</c:v>
                </c:pt>
                <c:pt idx="20">
                  <c:v>1999</c:v>
                </c:pt>
                <c:pt idx="21">
                  <c:v>2000</c:v>
                </c:pt>
                <c:pt idx="22">
                  <c:v>2001</c:v>
                </c:pt>
                <c:pt idx="23">
                  <c:v>2002</c:v>
                </c:pt>
                <c:pt idx="24">
                  <c:v>2003</c:v>
                </c:pt>
                <c:pt idx="25">
                  <c:v>2004</c:v>
                </c:pt>
                <c:pt idx="26">
                  <c:v>2005</c:v>
                </c:pt>
                <c:pt idx="27">
                  <c:v>2006</c:v>
                </c:pt>
                <c:pt idx="28">
                  <c:v>2007</c:v>
                </c:pt>
                <c:pt idx="29">
                  <c:v>2008</c:v>
                </c:pt>
                <c:pt idx="30">
                  <c:v>2009</c:v>
                </c:pt>
                <c:pt idx="31">
                  <c:v>2010</c:v>
                </c:pt>
                <c:pt idx="32">
                  <c:v>2011</c:v>
                </c:pt>
                <c:pt idx="33">
                  <c:v>2012</c:v>
                </c:pt>
                <c:pt idx="34">
                  <c:v>2013</c:v>
                </c:pt>
                <c:pt idx="35">
                  <c:v>2014</c:v>
                </c:pt>
                <c:pt idx="36">
                  <c:v>2015</c:v>
                </c:pt>
              </c:numCache>
            </c:numRef>
          </c:cat>
          <c:val>
            <c:numRef>
              <c:f>Comm!$O$4:$O$40</c:f>
              <c:numCache>
                <c:formatCode>General</c:formatCode>
                <c:ptCount val="37"/>
                <c:pt idx="0">
                  <c:v>43900</c:v>
                </c:pt>
                <c:pt idx="1">
                  <c:v>36000</c:v>
                </c:pt>
                <c:pt idx="2">
                  <c:v>85700</c:v>
                </c:pt>
                <c:pt idx="3">
                  <c:v>77700</c:v>
                </c:pt>
                <c:pt idx="4">
                  <c:v>21700.000000000004</c:v>
                </c:pt>
                <c:pt idx="5">
                  <c:v>9100</c:v>
                </c:pt>
                <c:pt idx="6">
                  <c:v>4700</c:v>
                </c:pt>
                <c:pt idx="7">
                  <c:v>16100.000000000002</c:v>
                </c:pt>
                <c:pt idx="8">
                  <c:v>13500</c:v>
                </c:pt>
                <c:pt idx="9">
                  <c:v>5500</c:v>
                </c:pt>
                <c:pt idx="10">
                  <c:v>400</c:v>
                </c:pt>
                <c:pt idx="11">
                  <c:v>7400</c:v>
                </c:pt>
                <c:pt idx="12">
                  <c:v>5100</c:v>
                </c:pt>
                <c:pt idx="13">
                  <c:v>7600</c:v>
                </c:pt>
                <c:pt idx="14">
                  <c:v>9600</c:v>
                </c:pt>
                <c:pt idx="15">
                  <c:v>12700</c:v>
                </c:pt>
                <c:pt idx="16">
                  <c:v>9700</c:v>
                </c:pt>
                <c:pt idx="17">
                  <c:v>11600</c:v>
                </c:pt>
                <c:pt idx="18">
                  <c:v>18300</c:v>
                </c:pt>
                <c:pt idx="19">
                  <c:v>14000</c:v>
                </c:pt>
                <c:pt idx="20">
                  <c:v>18300</c:v>
                </c:pt>
                <c:pt idx="21">
                  <c:v>12600</c:v>
                </c:pt>
                <c:pt idx="22">
                  <c:v>5444</c:v>
                </c:pt>
                <c:pt idx="23">
                  <c:v>14384</c:v>
                </c:pt>
                <c:pt idx="24">
                  <c:v>3048</c:v>
                </c:pt>
                <c:pt idx="25">
                  <c:v>13158</c:v>
                </c:pt>
                <c:pt idx="26">
                  <c:v>5364</c:v>
                </c:pt>
                <c:pt idx="27">
                  <c:v>4389</c:v>
                </c:pt>
                <c:pt idx="28">
                  <c:v>2950</c:v>
                </c:pt>
                <c:pt idx="29">
                  <c:v>5952</c:v>
                </c:pt>
                <c:pt idx="30">
                  <c:v>4168</c:v>
                </c:pt>
                <c:pt idx="31">
                  <c:v>9041</c:v>
                </c:pt>
                <c:pt idx="32">
                  <c:v>4539</c:v>
                </c:pt>
                <c:pt idx="33">
                  <c:v>6118</c:v>
                </c:pt>
                <c:pt idx="34">
                  <c:v>2207</c:v>
                </c:pt>
                <c:pt idx="35">
                  <c:v>3500</c:v>
                </c:pt>
                <c:pt idx="36">
                  <c:v>6460</c:v>
                </c:pt>
              </c:numCache>
            </c:numRef>
          </c:val>
          <c:extLst>
            <c:ext xmlns:c16="http://schemas.microsoft.com/office/drawing/2014/chart" uri="{C3380CC4-5D6E-409C-BE32-E72D297353CC}">
              <c16:uniqueId val="{00000000-FFC4-4F7B-B870-AFFCF7459DFE}"/>
            </c:ext>
          </c:extLst>
        </c:ser>
        <c:dLbls>
          <c:showLegendKey val="0"/>
          <c:showVal val="0"/>
          <c:showCatName val="0"/>
          <c:showSerName val="0"/>
          <c:showPercent val="0"/>
          <c:showBubbleSize val="0"/>
        </c:dLbls>
        <c:gapWidth val="150"/>
        <c:axId val="76517376"/>
        <c:axId val="76518912"/>
      </c:barChart>
      <c:catAx>
        <c:axId val="76517376"/>
        <c:scaling>
          <c:orientation val="minMax"/>
        </c:scaling>
        <c:delete val="0"/>
        <c:axPos val="b"/>
        <c:numFmt formatCode="General" sourceLinked="1"/>
        <c:majorTickMark val="out"/>
        <c:minorTickMark val="none"/>
        <c:tickLblPos val="nextTo"/>
        <c:crossAx val="76518912"/>
        <c:crosses val="autoZero"/>
        <c:auto val="1"/>
        <c:lblAlgn val="ctr"/>
        <c:lblOffset val="100"/>
        <c:noMultiLvlLbl val="0"/>
      </c:catAx>
      <c:valAx>
        <c:axId val="76518912"/>
        <c:scaling>
          <c:orientation val="minMax"/>
        </c:scaling>
        <c:delete val="0"/>
        <c:axPos val="l"/>
        <c:majorGridlines/>
        <c:numFmt formatCode="General" sourceLinked="1"/>
        <c:majorTickMark val="out"/>
        <c:minorTickMark val="none"/>
        <c:tickLblPos val="nextTo"/>
        <c:crossAx val="76517376"/>
        <c:crosses val="autoZero"/>
        <c:crossBetween val="between"/>
      </c:valAx>
    </c:plotArea>
    <c:plotVisOnly val="1"/>
    <c:dispBlanksAs val="gap"/>
    <c:showDLblsOverMax val="0"/>
  </c:chart>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invertIfNegative val="0"/>
          <c:cat>
            <c:numRef>
              <c:f>'Z6 sport - + Snake - 2000'!$A$20:$A$30</c:f>
              <c:numCache>
                <c:formatCode>0</c:formatCode>
                <c:ptCount val="11"/>
                <c:pt idx="0">
                  <c:v>2001</c:v>
                </c:pt>
                <c:pt idx="1">
                  <c:v>2002</c:v>
                </c:pt>
                <c:pt idx="2">
                  <c:v>2003</c:v>
                </c:pt>
                <c:pt idx="3">
                  <c:v>2004</c:v>
                </c:pt>
                <c:pt idx="4">
                  <c:v>2005</c:v>
                </c:pt>
                <c:pt idx="5">
                  <c:v>2006</c:v>
                </c:pt>
                <c:pt idx="6">
                  <c:v>2007</c:v>
                </c:pt>
                <c:pt idx="7">
                  <c:v>2008</c:v>
                </c:pt>
                <c:pt idx="8">
                  <c:v>2009</c:v>
                </c:pt>
                <c:pt idx="9">
                  <c:v>2010</c:v>
                </c:pt>
                <c:pt idx="10">
                  <c:v>2011</c:v>
                </c:pt>
              </c:numCache>
            </c:numRef>
          </c:cat>
          <c:val>
            <c:numRef>
              <c:f>'Z6 sport - + Snake - 2000'!$B$20:$B$30</c:f>
              <c:numCache>
                <c:formatCode>#,##0</c:formatCode>
                <c:ptCount val="11"/>
                <c:pt idx="0">
                  <c:v>1439</c:v>
                </c:pt>
                <c:pt idx="1">
                  <c:v>866</c:v>
                </c:pt>
                <c:pt idx="2">
                  <c:v>513</c:v>
                </c:pt>
                <c:pt idx="3">
                  <c:v>1224</c:v>
                </c:pt>
                <c:pt idx="4">
                  <c:v>77</c:v>
                </c:pt>
                <c:pt idx="5">
                  <c:v>192</c:v>
                </c:pt>
                <c:pt idx="6">
                  <c:v>284</c:v>
                </c:pt>
                <c:pt idx="7">
                  <c:v>515</c:v>
                </c:pt>
                <c:pt idx="8">
                  <c:v>498</c:v>
                </c:pt>
                <c:pt idx="9">
                  <c:v>1663</c:v>
                </c:pt>
                <c:pt idx="10">
                  <c:v>1913</c:v>
                </c:pt>
              </c:numCache>
            </c:numRef>
          </c:val>
          <c:extLst>
            <c:ext xmlns:c16="http://schemas.microsoft.com/office/drawing/2014/chart" uri="{C3380CC4-5D6E-409C-BE32-E72D297353CC}">
              <c16:uniqueId val="{00000000-5FF5-4A31-B871-71314D9E1C1E}"/>
            </c:ext>
          </c:extLst>
        </c:ser>
        <c:dLbls>
          <c:showLegendKey val="0"/>
          <c:showVal val="0"/>
          <c:showCatName val="0"/>
          <c:showSerName val="0"/>
          <c:showPercent val="0"/>
          <c:showBubbleSize val="0"/>
        </c:dLbls>
        <c:gapWidth val="150"/>
        <c:axId val="76555776"/>
        <c:axId val="76557312"/>
      </c:barChart>
      <c:catAx>
        <c:axId val="76555776"/>
        <c:scaling>
          <c:orientation val="minMax"/>
        </c:scaling>
        <c:delete val="0"/>
        <c:axPos val="b"/>
        <c:numFmt formatCode="0" sourceLinked="1"/>
        <c:majorTickMark val="out"/>
        <c:minorTickMark val="none"/>
        <c:tickLblPos val="nextTo"/>
        <c:crossAx val="76557312"/>
        <c:crosses val="autoZero"/>
        <c:auto val="1"/>
        <c:lblAlgn val="ctr"/>
        <c:lblOffset val="100"/>
        <c:noMultiLvlLbl val="0"/>
      </c:catAx>
      <c:valAx>
        <c:axId val="76557312"/>
        <c:scaling>
          <c:orientation val="minMax"/>
        </c:scaling>
        <c:delete val="0"/>
        <c:axPos val="l"/>
        <c:majorGridlines/>
        <c:numFmt formatCode="#,##0" sourceLinked="1"/>
        <c:majorTickMark val="out"/>
        <c:minorTickMark val="none"/>
        <c:tickLblPos val="nextTo"/>
        <c:crossAx val="76555776"/>
        <c:crosses val="autoZero"/>
        <c:crossBetween val="between"/>
      </c:valAx>
    </c:plotArea>
    <c:plotVisOnly val="1"/>
    <c:dispBlanksAs val="gap"/>
    <c:showDLblsOverMax val="0"/>
  </c:chart>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3AD2D4F4-E58A-4FCD-8E4F-D9B6F4C7CBA6}" type="datetimeFigureOut">
              <a:rPr lang="en-US" smtClean="0"/>
              <a:pPr/>
              <a:t>1/17/2020</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9FDCDE8C-09B2-491A-BF88-92394F500518}" type="slidenum">
              <a:rPr lang="en-US" smtClean="0"/>
              <a:pPr/>
              <a:t>‹#›</a:t>
            </a:fld>
            <a:endParaRPr lang="en-US"/>
          </a:p>
        </p:txBody>
      </p:sp>
    </p:spTree>
    <p:extLst>
      <p:ext uri="{BB962C8B-B14F-4D97-AF65-F5344CB8AC3E}">
        <p14:creationId xmlns:p14="http://schemas.microsoft.com/office/powerpoint/2010/main" val="3051388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B11586C-3A9F-4C56-87FD-0C8D168AF30D}" type="slidenum">
              <a:rPr lang="en-US"/>
              <a:pPr/>
              <a:t>7</a:t>
            </a:fld>
            <a:endParaRPr lang="en-US"/>
          </a:p>
        </p:txBody>
      </p:sp>
      <p:sp>
        <p:nvSpPr>
          <p:cNvPr id="146434" name="Rectangle 2"/>
          <p:cNvSpPr>
            <a:spLocks noGrp="1" noRot="1" noChangeAspect="1" noChangeArrowheads="1" noTextEdit="1"/>
          </p:cNvSpPr>
          <p:nvPr>
            <p:ph type="sldImg"/>
          </p:nvPr>
        </p:nvSpPr>
        <p:spPr>
          <a:ln/>
        </p:spPr>
      </p:sp>
      <p:sp>
        <p:nvSpPr>
          <p:cNvPr id="1464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53B6111-AA70-4B1C-B468-8A5D665E465E}" type="slidenum">
              <a:rPr lang="en-US"/>
              <a:pPr/>
              <a:t>10</a:t>
            </a:fld>
            <a:endParaRPr lang="en-US"/>
          </a:p>
        </p:txBody>
      </p:sp>
      <p:sp>
        <p:nvSpPr>
          <p:cNvPr id="160770" name="Rectangle 2"/>
          <p:cNvSpPr>
            <a:spLocks noGrp="1" noRot="1" noChangeAspect="1" noChangeArrowheads="1" noTextEdit="1"/>
          </p:cNvSpPr>
          <p:nvPr>
            <p:ph type="sldImg"/>
          </p:nvPr>
        </p:nvSpPr>
        <p:spPr>
          <a:ln/>
        </p:spPr>
      </p:sp>
      <p:sp>
        <p:nvSpPr>
          <p:cNvPr id="1607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txBox="1">
            <a:spLocks noGrp="1" noChangeArrowheads="1"/>
          </p:cNvSpPr>
          <p:nvPr/>
        </p:nvSpPr>
        <p:spPr bwMode="auto">
          <a:xfrm>
            <a:off x="6524687" y="8926722"/>
            <a:ext cx="485714" cy="279346"/>
          </a:xfrm>
          <a:prstGeom prst="rect">
            <a:avLst/>
          </a:prstGeom>
          <a:noFill/>
          <a:ln w="57150">
            <a:noFill/>
            <a:miter lim="800000"/>
            <a:headEnd/>
            <a:tailEnd type="none" w="lg" len="lg"/>
          </a:ln>
        </p:spPr>
        <p:txBody>
          <a:bodyPr wrap="none" lIns="90925" tIns="45463" rIns="90925" bIns="45463" anchor="b">
            <a:spAutoFit/>
          </a:bodyPr>
          <a:lstStyle/>
          <a:p>
            <a:pPr algn="r" defTabSz="906242">
              <a:buFont typeface="WP IconicSymbolsA" pitchFamily="2" charset="2"/>
              <a:buChar char="þ"/>
            </a:pPr>
            <a:fld id="{763ADE3B-CA9D-46B6-953C-0600C1D464BC}" type="slidenum">
              <a:rPr lang="en-US" sz="1200">
                <a:latin typeface="Calibri" pitchFamily="34" charset="0"/>
              </a:rPr>
              <a:pPr algn="r" defTabSz="906242">
                <a:buFont typeface="WP IconicSymbolsA" pitchFamily="2" charset="2"/>
                <a:buChar char="þ"/>
              </a:pPr>
              <a:t>14</a:t>
            </a:fld>
            <a:endParaRPr lang="en-US" sz="1200" dirty="0">
              <a:latin typeface="Calibri" pitchFamily="34" charset="0"/>
            </a:endParaRPr>
          </a:p>
        </p:txBody>
      </p:sp>
      <p:sp>
        <p:nvSpPr>
          <p:cNvPr id="389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8916" name="Rectangle 3"/>
          <p:cNvSpPr>
            <a:spLocks noGrp="1" noChangeArrowheads="1"/>
          </p:cNvSpPr>
          <p:nvPr>
            <p:ph type="body" idx="1"/>
          </p:nvPr>
        </p:nvSpPr>
        <p:spPr bwMode="auto">
          <a:xfrm>
            <a:off x="934509" y="5692579"/>
            <a:ext cx="13843402" cy="1160069"/>
          </a:xfrm>
          <a:noFill/>
        </p:spPr>
        <p:txBody>
          <a:bodyPr wrap="square" numCol="1" anchor="t" anchorCtr="0" compatLnSpc="1">
            <a:prstTxWarp prst="textNoShape">
              <a:avLst/>
            </a:prstTxWarp>
          </a:bodyPr>
          <a:lstStyle/>
          <a:p>
            <a:pPr eaLnBrk="1" hangingPunct="1">
              <a:spcBef>
                <a:spcPct val="0"/>
              </a:spcBef>
            </a:pPr>
            <a:r>
              <a:rPr lang="en-US"/>
              <a:t>The far ranging salmon resources are managed by state and federal authorities.  </a:t>
            </a:r>
          </a:p>
          <a:p>
            <a:pPr eaLnBrk="1" hangingPunct="1">
              <a:spcBef>
                <a:spcPct val="0"/>
              </a:spcBef>
            </a:pPr>
            <a:r>
              <a:rPr lang="en-US"/>
              <a:t>The Pacific Salmon Treaty was established in 1985 in recognition of the complexities created by the transboundary  migration and harvest of salmon. In the U.S. these entities include the National Marine Fisheries Service, the Alaska Department of Fish and Game, the Oregon Department of Fish and Wildlife, the Washington Department of Fish and Wildlife, and Pacific Northwest Treaty Tribes.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D8AA3C9B-65DF-4B8E-A946-DF51B6CC9207}" type="datetimeFigureOut">
              <a:rPr lang="en-US" smtClean="0"/>
              <a:pPr/>
              <a:t>1/17/2020</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2175C211-9BDB-41AA-8012-0C0A796E3A07}"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D8AA3C9B-65DF-4B8E-A946-DF51B6CC9207}" type="datetimeFigureOut">
              <a:rPr lang="en-US" smtClean="0"/>
              <a:pPr/>
              <a:t>1/17/2020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75C211-9BDB-41AA-8012-0C0A796E3A0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D8AA3C9B-65DF-4B8E-A946-DF51B6CC9207}" type="datetimeFigureOut">
              <a:rPr lang="en-US" smtClean="0"/>
              <a:pPr/>
              <a:t>1/17/2020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75C211-9BDB-41AA-8012-0C0A796E3A07}"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 preserve="1">
  <p:cSld name="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p:cNvSpPr>
            <a:spLocks noGrp="1"/>
          </p:cNvSpPr>
          <p:nvPr>
            <p:ph type="sldNum" sz="quarter" idx="10"/>
          </p:nvPr>
        </p:nvSpPr>
        <p:spPr/>
        <p:txBody>
          <a:bodyPr/>
          <a:lstStyle/>
          <a:p>
            <a:fld id="{B3A3CD50-ECD1-42EB-B4FD-8FC9C0251E80}" type="slidenum">
              <a:rPr lang="en-US" smtClean="0"/>
              <a:pPr/>
              <a:t>‹#›</a:t>
            </a:fld>
            <a:endParaRPr lang="en-US" dirty="0"/>
          </a:p>
        </p:txBody>
      </p:sp>
      <p:sp>
        <p:nvSpPr>
          <p:cNvPr id="5" name="Rectangle 4"/>
          <p:cNvSpPr/>
          <p:nvPr userDrawn="1"/>
        </p:nvSpPr>
        <p:spPr>
          <a:xfrm>
            <a:off x="0" y="6355080"/>
            <a:ext cx="9144000" cy="50292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rgbClr val="00467F"/>
                </a:solidFill>
              </a:rPr>
              <a:t>June 7, 2016 – Columbia Basin Partnership Workshop – Your name - Title</a:t>
            </a:r>
          </a:p>
        </p:txBody>
      </p:sp>
      <p:pic>
        <p:nvPicPr>
          <p:cNvPr id="6" name="Picture 5" descr="NOAA-Fisheries-horizontal.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44504" y="6419088"/>
            <a:ext cx="1643940" cy="388747"/>
          </a:xfrm>
          <a:prstGeom prst="rect">
            <a:avLst/>
          </a:prstGeom>
        </p:spPr>
      </p:pic>
      <p:sp>
        <p:nvSpPr>
          <p:cNvPr id="9" name="Content Placeholder 2"/>
          <p:cNvSpPr txBox="1">
            <a:spLocks/>
          </p:cNvSpPr>
          <p:nvPr userDrawn="1"/>
        </p:nvSpPr>
        <p:spPr>
          <a:xfrm>
            <a:off x="818147" y="11180"/>
            <a:ext cx="7772400" cy="272654"/>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2"/>
                </a:solidFill>
                <a:latin typeface="+mn-lt"/>
                <a:ea typeface="+mn-ea"/>
                <a:cs typeface="+mn-cs"/>
              </a:defRPr>
            </a:lvl1pPr>
            <a:lvl2pPr marL="742950" indent="-285750" algn="l" defTabSz="457200" rtl="0" eaLnBrk="1" latinLnBrk="0" hangingPunct="1">
              <a:spcBef>
                <a:spcPct val="20000"/>
              </a:spcBef>
              <a:buFont typeface="Arial"/>
              <a:buChar char="•"/>
              <a:defRPr sz="3200" kern="1200">
                <a:solidFill>
                  <a:schemeClr val="tx2"/>
                </a:solidFill>
                <a:latin typeface="+mn-lt"/>
                <a:ea typeface="+mn-ea"/>
                <a:cs typeface="+mn-cs"/>
              </a:defRPr>
            </a:lvl2pPr>
            <a:lvl3pPr marL="1143000" indent="-228600" algn="l" defTabSz="457200" rtl="0" eaLnBrk="1" latinLnBrk="0" hangingPunct="1">
              <a:spcBef>
                <a:spcPct val="20000"/>
              </a:spcBef>
              <a:buFont typeface="Arial"/>
              <a:buChar char="•"/>
              <a:defRPr sz="2800" kern="1200">
                <a:solidFill>
                  <a:schemeClr val="tx2"/>
                </a:solidFill>
                <a:latin typeface="+mn-lt"/>
                <a:ea typeface="+mn-ea"/>
                <a:cs typeface="+mn-cs"/>
              </a:defRPr>
            </a:lvl3pPr>
            <a:lvl4pPr marL="1600200" indent="-228600" algn="l" defTabSz="457200" rtl="0" eaLnBrk="1" latinLnBrk="0" hangingPunct="1">
              <a:spcBef>
                <a:spcPct val="20000"/>
              </a:spcBef>
              <a:buFont typeface="Arial"/>
              <a:buChar char="•"/>
              <a:defRPr sz="2800" kern="1200">
                <a:solidFill>
                  <a:schemeClr val="tx2"/>
                </a:solidFill>
                <a:latin typeface="+mn-lt"/>
                <a:ea typeface="+mn-ea"/>
                <a:cs typeface="+mn-cs"/>
              </a:defRPr>
            </a:lvl4pPr>
            <a:lvl5pPr marL="2057400" indent="-228600" algn="l" defTabSz="457200" rtl="0" eaLnBrk="1" latinLnBrk="0" hangingPunct="1">
              <a:spcBef>
                <a:spcPct val="20000"/>
              </a:spcBef>
              <a:buFont typeface="Arial"/>
              <a:buChar char="•"/>
              <a:defRPr sz="2800" kern="1200">
                <a:solidFill>
                  <a:schemeClr val="tx2"/>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1400" b="1" spc="600" dirty="0">
                <a:solidFill>
                  <a:prstClr val="white"/>
                </a:solidFill>
                <a:effectLst>
                  <a:outerShdw blurRad="38100" dist="38100" dir="2700000" algn="tl">
                    <a:srgbClr val="000000">
                      <a:alpha val="43137"/>
                    </a:srgbClr>
                  </a:outerShdw>
                </a:effectLst>
              </a:rPr>
              <a:t>C O L U M B I A   B A S I N   P A R T N E R S H I P</a:t>
            </a:r>
          </a:p>
          <a:p>
            <a:endParaRPr lang="en-US" sz="2600" dirty="0">
              <a:solidFill>
                <a:srgbClr val="00467F"/>
              </a:solidFill>
              <a:effectLst>
                <a:outerShdw blurRad="38100" dist="38100" dir="2700000" algn="tl">
                  <a:srgbClr val="000000">
                    <a:alpha val="43137"/>
                  </a:srgbClr>
                </a:outerShdw>
              </a:effectLst>
            </a:endParaRPr>
          </a:p>
          <a:p>
            <a:pPr>
              <a:buFont typeface="Arial"/>
              <a:buNone/>
            </a:pPr>
            <a:endParaRPr lang="en-US" sz="2600" dirty="0">
              <a:solidFill>
                <a:srgbClr val="00467F"/>
              </a:solidFill>
              <a:effectLst>
                <a:outerShdw blurRad="38100" dist="38100" dir="2700000" algn="tl">
                  <a:srgbClr val="000000">
                    <a:alpha val="43137"/>
                  </a:srgbClr>
                </a:outerShdw>
              </a:effectLst>
            </a:endParaRPr>
          </a:p>
          <a:p>
            <a:endParaRPr lang="en-US" sz="2600" dirty="0">
              <a:solidFill>
                <a:srgbClr val="00467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78804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D8AA3C9B-65DF-4B8E-A946-DF51B6CC9207}" type="datetimeFigureOut">
              <a:rPr lang="en-US" smtClean="0"/>
              <a:pPr/>
              <a:t>1/17/2020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75C211-9BDB-41AA-8012-0C0A796E3A0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D8AA3C9B-65DF-4B8E-A946-DF51B6CC9207}" type="datetimeFigureOut">
              <a:rPr lang="en-US" smtClean="0"/>
              <a:pPr/>
              <a:t>1/17/2020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75C211-9BDB-41AA-8012-0C0A796E3A07}"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D8AA3C9B-65DF-4B8E-A946-DF51B6CC9207}" type="datetimeFigureOut">
              <a:rPr lang="en-US" smtClean="0"/>
              <a:pPr/>
              <a:t>1/17/2020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75C211-9BDB-41AA-8012-0C0A796E3A0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D8AA3C9B-65DF-4B8E-A946-DF51B6CC9207}" type="datetimeFigureOut">
              <a:rPr lang="en-US" smtClean="0"/>
              <a:pPr/>
              <a:t>1/17/2020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175C211-9BDB-41AA-8012-0C0A796E3A0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D8AA3C9B-65DF-4B8E-A946-DF51B6CC9207}" type="datetimeFigureOut">
              <a:rPr lang="en-US" smtClean="0"/>
              <a:pPr/>
              <a:t>1/17/2020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175C211-9BDB-41AA-8012-0C0A796E3A0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AA3C9B-65DF-4B8E-A946-DF51B6CC9207}" type="datetimeFigureOut">
              <a:rPr lang="en-US" smtClean="0"/>
              <a:pPr/>
              <a:t>1/17/2020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175C211-9BDB-41AA-8012-0C0A796E3A0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D8AA3C9B-65DF-4B8E-A946-DF51B6CC9207}" type="datetimeFigureOut">
              <a:rPr lang="en-US" smtClean="0"/>
              <a:pPr/>
              <a:t>1/17/2020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75C211-9BDB-41AA-8012-0C0A796E3A0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D8AA3C9B-65DF-4B8E-A946-DF51B6CC9207}" type="datetimeFigureOut">
              <a:rPr lang="en-US" smtClean="0"/>
              <a:pPr/>
              <a:t>1/17/2020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2175C211-9BDB-41AA-8012-0C0A796E3A07}"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12.xml"/><Relationship Id="rId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D8AA3C9B-65DF-4B8E-A946-DF51B6CC9207}" type="datetimeFigureOut">
              <a:rPr lang="en-US" smtClean="0"/>
              <a:pPr/>
              <a:t>1/17/2020</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2175C211-9BDB-41AA-8012-0C0A796E3A07}"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4233" r:id="rId1"/>
    <p:sldLayoutId id="2147484234" r:id="rId2"/>
    <p:sldLayoutId id="2147484235" r:id="rId3"/>
    <p:sldLayoutId id="2147484236" r:id="rId4"/>
    <p:sldLayoutId id="2147484237" r:id="rId5"/>
    <p:sldLayoutId id="2147484238" r:id="rId6"/>
    <p:sldLayoutId id="2147484239" r:id="rId7"/>
    <p:sldLayoutId id="2147484240" r:id="rId8"/>
    <p:sldLayoutId id="2147484241" r:id="rId9"/>
    <p:sldLayoutId id="2147484242" r:id="rId10"/>
    <p:sldLayoutId id="214748424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0" y="6355080"/>
            <a:ext cx="9144000" cy="50292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rgbClr val="00467F"/>
                </a:solidFill>
              </a:rPr>
              <a:t>June 7, 2016 – Columbia Basin Partnership Workshop – Your name - Title</a:t>
            </a:r>
          </a:p>
        </p:txBody>
      </p:sp>
      <p:sp>
        <p:nvSpPr>
          <p:cNvPr id="2" name="Title Placeholder 1"/>
          <p:cNvSpPr>
            <a:spLocks noGrp="1"/>
          </p:cNvSpPr>
          <p:nvPr>
            <p:ph type="title"/>
          </p:nvPr>
        </p:nvSpPr>
        <p:spPr>
          <a:xfrm>
            <a:off x="457200" y="457200"/>
            <a:ext cx="8229600" cy="676014"/>
          </a:xfrm>
          <a:prstGeom prst="rect">
            <a:avLst/>
          </a:prstGeom>
        </p:spPr>
        <p:txBody>
          <a:bodyPr vert="horz" lIns="91440" tIns="45720" rIns="91440" bIns="45720" rtlCol="0" anchor="t" anchorCtr="0">
            <a:normAutofit/>
          </a:bodyPr>
          <a:lstStyle/>
          <a:p>
            <a:r>
              <a:rPr lang="en-US" dirty="0"/>
              <a:t>Click to edit Master title style</a:t>
            </a:r>
          </a:p>
        </p:txBody>
      </p:sp>
      <p:sp>
        <p:nvSpPr>
          <p:cNvPr id="3" name="Text Placeholder 2"/>
          <p:cNvSpPr>
            <a:spLocks noGrp="1"/>
          </p:cNvSpPr>
          <p:nvPr>
            <p:ph type="body" idx="1"/>
          </p:nvPr>
        </p:nvSpPr>
        <p:spPr>
          <a:xfrm>
            <a:off x="457200" y="1207293"/>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8229600" y="6355080"/>
            <a:ext cx="762000" cy="502919"/>
          </a:xfrm>
          <a:prstGeom prst="rect">
            <a:avLst/>
          </a:prstGeom>
        </p:spPr>
        <p:txBody>
          <a:bodyPr vert="horz" lIns="0" tIns="45720" rIns="0" bIns="45720" rtlCol="0" anchor="ctr"/>
          <a:lstStyle>
            <a:lvl1pPr algn="r">
              <a:defRPr sz="900">
                <a:solidFill>
                  <a:srgbClr val="000000"/>
                </a:solidFill>
              </a:defRPr>
            </a:lvl1pPr>
          </a:lstStyle>
          <a:p>
            <a:endParaRPr lang="en-US" dirty="0"/>
          </a:p>
        </p:txBody>
      </p:sp>
      <p:pic>
        <p:nvPicPr>
          <p:cNvPr id="8" name="Picture 7" descr="NOAA-Fisheries-horizontal.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4504" y="6419088"/>
            <a:ext cx="1643940" cy="388747"/>
          </a:xfrm>
          <a:prstGeom prst="rect">
            <a:avLst/>
          </a:prstGeom>
        </p:spPr>
      </p:pic>
      <p:sp>
        <p:nvSpPr>
          <p:cNvPr id="7" name="Content Placeholder 2"/>
          <p:cNvSpPr txBox="1">
            <a:spLocks/>
          </p:cNvSpPr>
          <p:nvPr userDrawn="1"/>
        </p:nvSpPr>
        <p:spPr>
          <a:xfrm>
            <a:off x="818147" y="11180"/>
            <a:ext cx="7772400" cy="272654"/>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2"/>
                </a:solidFill>
                <a:latin typeface="+mn-lt"/>
                <a:ea typeface="+mn-ea"/>
                <a:cs typeface="+mn-cs"/>
              </a:defRPr>
            </a:lvl1pPr>
            <a:lvl2pPr marL="742950" indent="-285750" algn="l" defTabSz="457200" rtl="0" eaLnBrk="1" latinLnBrk="0" hangingPunct="1">
              <a:spcBef>
                <a:spcPct val="20000"/>
              </a:spcBef>
              <a:buFont typeface="Arial"/>
              <a:buChar char="•"/>
              <a:defRPr sz="3200" kern="1200">
                <a:solidFill>
                  <a:schemeClr val="tx2"/>
                </a:solidFill>
                <a:latin typeface="+mn-lt"/>
                <a:ea typeface="+mn-ea"/>
                <a:cs typeface="+mn-cs"/>
              </a:defRPr>
            </a:lvl2pPr>
            <a:lvl3pPr marL="1143000" indent="-228600" algn="l" defTabSz="457200" rtl="0" eaLnBrk="1" latinLnBrk="0" hangingPunct="1">
              <a:spcBef>
                <a:spcPct val="20000"/>
              </a:spcBef>
              <a:buFont typeface="Arial"/>
              <a:buChar char="•"/>
              <a:defRPr sz="2800" kern="1200">
                <a:solidFill>
                  <a:schemeClr val="tx2"/>
                </a:solidFill>
                <a:latin typeface="+mn-lt"/>
                <a:ea typeface="+mn-ea"/>
                <a:cs typeface="+mn-cs"/>
              </a:defRPr>
            </a:lvl3pPr>
            <a:lvl4pPr marL="1600200" indent="-228600" algn="l" defTabSz="457200" rtl="0" eaLnBrk="1" latinLnBrk="0" hangingPunct="1">
              <a:spcBef>
                <a:spcPct val="20000"/>
              </a:spcBef>
              <a:buFont typeface="Arial"/>
              <a:buChar char="•"/>
              <a:defRPr sz="2800" kern="1200">
                <a:solidFill>
                  <a:schemeClr val="tx2"/>
                </a:solidFill>
                <a:latin typeface="+mn-lt"/>
                <a:ea typeface="+mn-ea"/>
                <a:cs typeface="+mn-cs"/>
              </a:defRPr>
            </a:lvl4pPr>
            <a:lvl5pPr marL="2057400" indent="-228600" algn="l" defTabSz="457200" rtl="0" eaLnBrk="1" latinLnBrk="0" hangingPunct="1">
              <a:spcBef>
                <a:spcPct val="20000"/>
              </a:spcBef>
              <a:buFont typeface="Arial"/>
              <a:buChar char="•"/>
              <a:defRPr sz="2800" kern="1200">
                <a:solidFill>
                  <a:schemeClr val="tx2"/>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1400" b="1" spc="600" dirty="0">
                <a:solidFill>
                  <a:prstClr val="white"/>
                </a:solidFill>
                <a:effectLst>
                  <a:outerShdw blurRad="38100" dist="38100" dir="2700000" algn="tl">
                    <a:srgbClr val="000000">
                      <a:alpha val="43137"/>
                    </a:srgbClr>
                  </a:outerShdw>
                </a:effectLst>
              </a:rPr>
              <a:t>C O L U M B I A   B A S I N   P A R T N E R S H I P</a:t>
            </a:r>
          </a:p>
          <a:p>
            <a:endParaRPr lang="en-US" sz="2600" dirty="0">
              <a:solidFill>
                <a:srgbClr val="00467F"/>
              </a:solidFill>
              <a:effectLst>
                <a:outerShdw blurRad="38100" dist="38100" dir="2700000" algn="tl">
                  <a:srgbClr val="000000">
                    <a:alpha val="43137"/>
                  </a:srgbClr>
                </a:outerShdw>
              </a:effectLst>
            </a:endParaRPr>
          </a:p>
          <a:p>
            <a:pPr>
              <a:buFont typeface="Arial"/>
              <a:buNone/>
            </a:pPr>
            <a:endParaRPr lang="en-US" sz="2600" dirty="0">
              <a:solidFill>
                <a:srgbClr val="00467F"/>
              </a:solidFill>
              <a:effectLst>
                <a:outerShdw blurRad="38100" dist="38100" dir="2700000" algn="tl">
                  <a:srgbClr val="000000">
                    <a:alpha val="43137"/>
                  </a:srgbClr>
                </a:outerShdw>
              </a:effectLst>
            </a:endParaRPr>
          </a:p>
          <a:p>
            <a:endParaRPr lang="en-US" sz="2600" dirty="0">
              <a:solidFill>
                <a:srgbClr val="00467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496160186"/>
      </p:ext>
    </p:extLst>
  </p:cSld>
  <p:clrMap bg1="lt1" tx1="dk1" bg2="lt2" tx2="dk2" accent1="accent1" accent2="accent2" accent3="accent3" accent4="accent4" accent5="accent5" accent6="accent6" hlink="hlink" folHlink="folHlink"/>
  <p:sldLayoutIdLst>
    <p:sldLayoutId id="2147484246" r:id="rId1"/>
  </p:sldLayoutIdLst>
  <p:txStyles>
    <p:titleStyle>
      <a:lvl1pPr algn="l" defTabSz="457200" rtl="0" eaLnBrk="1" latinLnBrk="0" hangingPunct="1">
        <a:spcBef>
          <a:spcPct val="0"/>
        </a:spcBef>
        <a:buNone/>
        <a:defRPr sz="3600" b="1" i="0" kern="1200">
          <a:solidFill>
            <a:schemeClr val="accent1"/>
          </a:solidFill>
          <a:latin typeface="+mj-lt"/>
          <a:ea typeface="+mj-ea"/>
          <a:cs typeface="Arial Narrow Bold"/>
        </a:defRPr>
      </a:lvl1pPr>
    </p:titleStyle>
    <p:bodyStyle>
      <a:lvl1pPr marL="342900" indent="-342900" algn="l" defTabSz="457200" rtl="0" eaLnBrk="1" latinLnBrk="0" hangingPunct="1">
        <a:spcBef>
          <a:spcPct val="20000"/>
        </a:spcBef>
        <a:buFont typeface="Arial"/>
        <a:buChar char="•"/>
        <a:defRPr sz="3200" kern="1200">
          <a:solidFill>
            <a:schemeClr val="tx2"/>
          </a:solidFill>
          <a:latin typeface="+mn-lt"/>
          <a:ea typeface="+mn-ea"/>
          <a:cs typeface="+mn-cs"/>
        </a:defRPr>
      </a:lvl1pPr>
      <a:lvl2pPr marL="742950" indent="-285750" algn="l" defTabSz="457200" rtl="0" eaLnBrk="1" latinLnBrk="0" hangingPunct="1">
        <a:spcBef>
          <a:spcPct val="20000"/>
        </a:spcBef>
        <a:buFont typeface="Arial"/>
        <a:buChar char="•"/>
        <a:defRPr sz="3200" kern="1200">
          <a:solidFill>
            <a:schemeClr val="tx2"/>
          </a:solidFill>
          <a:latin typeface="+mn-lt"/>
          <a:ea typeface="+mn-ea"/>
          <a:cs typeface="+mn-cs"/>
        </a:defRPr>
      </a:lvl2pPr>
      <a:lvl3pPr marL="1143000" indent="-228600" algn="l" defTabSz="457200" rtl="0" eaLnBrk="1" latinLnBrk="0" hangingPunct="1">
        <a:spcBef>
          <a:spcPct val="20000"/>
        </a:spcBef>
        <a:buFont typeface="Arial"/>
        <a:buChar char="•"/>
        <a:defRPr sz="2800" kern="1200">
          <a:solidFill>
            <a:schemeClr val="tx2"/>
          </a:solidFill>
          <a:latin typeface="+mn-lt"/>
          <a:ea typeface="+mn-ea"/>
          <a:cs typeface="+mn-cs"/>
        </a:defRPr>
      </a:lvl3pPr>
      <a:lvl4pPr marL="1600200" indent="-228600" algn="l" defTabSz="457200" rtl="0" eaLnBrk="1" latinLnBrk="0" hangingPunct="1">
        <a:spcBef>
          <a:spcPct val="20000"/>
        </a:spcBef>
        <a:buFont typeface="Arial"/>
        <a:buChar char="•"/>
        <a:defRPr sz="2800" kern="1200">
          <a:solidFill>
            <a:schemeClr val="tx2"/>
          </a:solidFill>
          <a:latin typeface="+mn-lt"/>
          <a:ea typeface="+mn-ea"/>
          <a:cs typeface="+mn-cs"/>
        </a:defRPr>
      </a:lvl4pPr>
      <a:lvl5pPr marL="2057400" indent="-228600" algn="l" defTabSz="457200" rtl="0" eaLnBrk="1" latinLnBrk="0" hangingPunct="1">
        <a:spcBef>
          <a:spcPct val="20000"/>
        </a:spcBef>
        <a:buFont typeface="Arial"/>
        <a:buChar char="•"/>
        <a:defRPr sz="2800" kern="1200">
          <a:solidFill>
            <a:schemeClr val="tx2"/>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image" Target="../media/image21.tif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8F6378-356A-4EDD-810C-C74A09326701}"/>
              </a:ext>
            </a:extLst>
          </p:cNvPr>
          <p:cNvSpPr>
            <a:spLocks noGrp="1"/>
          </p:cNvSpPr>
          <p:nvPr>
            <p:ph type="title"/>
          </p:nvPr>
        </p:nvSpPr>
        <p:spPr/>
        <p:txBody>
          <a:bodyPr>
            <a:noAutofit/>
          </a:bodyPr>
          <a:lstStyle/>
          <a:p>
            <a:r>
              <a:rPr lang="en-US" sz="5400" dirty="0"/>
              <a:t>Columbia River Fisheries Management</a:t>
            </a:r>
          </a:p>
        </p:txBody>
      </p:sp>
      <p:sp>
        <p:nvSpPr>
          <p:cNvPr id="3" name="Content Placeholder 2">
            <a:extLst>
              <a:ext uri="{FF2B5EF4-FFF2-40B4-BE49-F238E27FC236}">
                <a16:creationId xmlns:a16="http://schemas.microsoft.com/office/drawing/2014/main" id="{D48B1C8B-2A72-441D-B7B6-A06059A6DAB4}"/>
              </a:ext>
            </a:extLst>
          </p:cNvPr>
          <p:cNvSpPr>
            <a:spLocks noGrp="1"/>
          </p:cNvSpPr>
          <p:nvPr>
            <p:ph idx="1"/>
          </p:nvPr>
        </p:nvSpPr>
        <p:spPr/>
        <p:txBody>
          <a:bodyPr/>
          <a:lstStyle/>
          <a:p>
            <a:r>
              <a:rPr lang="en-US" sz="3200" dirty="0"/>
              <a:t>Historical Perspective</a:t>
            </a:r>
          </a:p>
          <a:p>
            <a:r>
              <a:rPr lang="en-US" sz="3200" dirty="0"/>
              <a:t>Endangered Species Act</a:t>
            </a:r>
          </a:p>
          <a:p>
            <a:r>
              <a:rPr lang="en-US" sz="3200" dirty="0"/>
              <a:t>Ocean and Freshwater Harvest Forums</a:t>
            </a:r>
          </a:p>
          <a:p>
            <a:r>
              <a:rPr lang="en-US" sz="3200" dirty="0"/>
              <a:t>Harvest Management Strategies</a:t>
            </a:r>
          </a:p>
          <a:p>
            <a:r>
              <a:rPr lang="en-US" sz="3200" dirty="0"/>
              <a:t>Monitoring Commercial and Sport Fisheries</a:t>
            </a:r>
          </a:p>
          <a:p>
            <a:endParaRPr lang="en-US" dirty="0"/>
          </a:p>
        </p:txBody>
      </p:sp>
    </p:spTree>
    <p:extLst>
      <p:ext uri="{BB962C8B-B14F-4D97-AF65-F5344CB8AC3E}">
        <p14:creationId xmlns:p14="http://schemas.microsoft.com/office/powerpoint/2010/main" val="35331686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1066800" y="457200"/>
            <a:ext cx="7924800" cy="1143000"/>
          </a:xfrm>
        </p:spPr>
        <p:txBody>
          <a:bodyPr>
            <a:normAutofit/>
          </a:bodyPr>
          <a:lstStyle/>
          <a:p>
            <a:r>
              <a:rPr lang="en-US" sz="3600" dirty="0"/>
              <a:t>North of Falcon (NOF)</a:t>
            </a:r>
            <a:endParaRPr lang="en-US" sz="3600" b="1" dirty="0"/>
          </a:p>
        </p:txBody>
      </p:sp>
      <p:sp>
        <p:nvSpPr>
          <p:cNvPr id="112643" name="Rectangle 3"/>
          <p:cNvSpPr>
            <a:spLocks noGrp="1" noChangeArrowheads="1"/>
          </p:cNvSpPr>
          <p:nvPr>
            <p:ph idx="1"/>
          </p:nvPr>
        </p:nvSpPr>
        <p:spPr>
          <a:xfrm>
            <a:off x="609600" y="1752600"/>
            <a:ext cx="7772400" cy="4648200"/>
          </a:xfrm>
        </p:spPr>
        <p:txBody>
          <a:bodyPr/>
          <a:lstStyle/>
          <a:p>
            <a:pPr>
              <a:lnSpc>
                <a:spcPct val="90000"/>
              </a:lnSpc>
            </a:pPr>
            <a:r>
              <a:rPr lang="en-US" sz="2800" dirty="0"/>
              <a:t>Ocean/In-river coordination</a:t>
            </a:r>
          </a:p>
          <a:p>
            <a:pPr lvl="1">
              <a:lnSpc>
                <a:spcPct val="90000"/>
              </a:lnSpc>
            </a:pPr>
            <a:r>
              <a:rPr lang="en-US" sz="2600" dirty="0"/>
              <a:t>Planning of freshwater fisheries concurrent with ocean season setting</a:t>
            </a:r>
          </a:p>
          <a:p>
            <a:pPr lvl="1">
              <a:lnSpc>
                <a:spcPct val="90000"/>
              </a:lnSpc>
            </a:pPr>
            <a:r>
              <a:rPr lang="en-US" sz="2600" dirty="0"/>
              <a:t>Provides assurance that Columbia River fisheries are reconciled with ocean fisheries</a:t>
            </a:r>
          </a:p>
          <a:p>
            <a:pPr lvl="1">
              <a:lnSpc>
                <a:spcPct val="90000"/>
              </a:lnSpc>
            </a:pPr>
            <a:r>
              <a:rPr lang="en-US" sz="2600" dirty="0"/>
              <a:t>Escapement goals, ESA requirements, and harvest sharing objectives achieved</a:t>
            </a:r>
          </a:p>
          <a:p>
            <a:pPr lvl="1">
              <a:lnSpc>
                <a:spcPct val="90000"/>
              </a:lnSpc>
            </a:pPr>
            <a:r>
              <a:rPr lang="en-US" sz="2600" dirty="0"/>
              <a:t>Includes public involvement</a:t>
            </a:r>
          </a:p>
          <a:p>
            <a:pPr lvl="3">
              <a:lnSpc>
                <a:spcPct val="90000"/>
              </a:lnSpc>
              <a:buFont typeface="Wingdings" pitchFamily="2" charset="2"/>
              <a:buNone/>
            </a:pP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Pacific Salmon Commission</a:t>
            </a:r>
          </a:p>
        </p:txBody>
      </p:sp>
      <p:sp>
        <p:nvSpPr>
          <p:cNvPr id="3" name="Content Placeholder 2"/>
          <p:cNvSpPr>
            <a:spLocks noGrp="1"/>
          </p:cNvSpPr>
          <p:nvPr>
            <p:ph idx="1"/>
          </p:nvPr>
        </p:nvSpPr>
        <p:spPr/>
        <p:txBody>
          <a:bodyPr/>
          <a:lstStyle/>
          <a:p>
            <a:r>
              <a:rPr lang="en-US" dirty="0"/>
              <a:t>1985 salmon treaty between the U.S. and Canada for management of Pacific salmon</a:t>
            </a:r>
          </a:p>
          <a:p>
            <a:r>
              <a:rPr lang="en-US" dirty="0"/>
              <a:t>Four commissioners and four alternates from each country</a:t>
            </a:r>
          </a:p>
          <a:p>
            <a:r>
              <a:rPr lang="en-US" dirty="0"/>
              <a:t>There are four panels (Northern, Southern, Fraser and TBR) </a:t>
            </a:r>
          </a:p>
          <a:p>
            <a:pPr>
              <a:buNone/>
            </a:pP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609600"/>
            <a:ext cx="8229600" cy="1143000"/>
          </a:xfrm>
        </p:spPr>
        <p:txBody>
          <a:bodyPr anchor="ctr">
            <a:normAutofit/>
          </a:bodyPr>
          <a:lstStyle/>
          <a:p>
            <a:pPr algn="ctr"/>
            <a:r>
              <a:rPr lang="en-US" sz="4500" dirty="0"/>
              <a:t>Pacific Salmon Commission</a:t>
            </a:r>
          </a:p>
        </p:txBody>
      </p:sp>
      <p:sp>
        <p:nvSpPr>
          <p:cNvPr id="6" name="Content Placeholder 5"/>
          <p:cNvSpPr>
            <a:spLocks noGrp="1"/>
          </p:cNvSpPr>
          <p:nvPr>
            <p:ph idx="1"/>
          </p:nvPr>
        </p:nvSpPr>
        <p:spPr>
          <a:xfrm>
            <a:off x="457200" y="1582445"/>
            <a:ext cx="8229600" cy="4389120"/>
          </a:xfrm>
        </p:spPr>
        <p:txBody>
          <a:bodyPr>
            <a:normAutofit/>
          </a:bodyPr>
          <a:lstStyle/>
          <a:p>
            <a:pPr lvl="0">
              <a:buClr>
                <a:srgbClr val="0BD0D9"/>
              </a:buClr>
            </a:pPr>
            <a:r>
              <a:rPr lang="en-US" dirty="0">
                <a:solidFill>
                  <a:prstClr val="black"/>
                </a:solidFill>
              </a:rPr>
              <a:t>Several Technical Committees</a:t>
            </a:r>
          </a:p>
          <a:p>
            <a:pPr>
              <a:buClr>
                <a:srgbClr val="0BD0D9"/>
              </a:buClr>
            </a:pPr>
            <a:r>
              <a:rPr lang="en-US" dirty="0">
                <a:solidFill>
                  <a:prstClr val="black"/>
                </a:solidFill>
              </a:rPr>
              <a:t>Harvest levels controlled by AABM* and ISBM* management</a:t>
            </a:r>
          </a:p>
          <a:p>
            <a:pPr>
              <a:buClr>
                <a:srgbClr val="0BD0D9"/>
              </a:buClr>
            </a:pPr>
            <a:r>
              <a:rPr lang="en-US" dirty="0">
                <a:solidFill>
                  <a:prstClr val="black"/>
                </a:solidFill>
              </a:rPr>
              <a:t>Appropriates finances for treaty implementation</a:t>
            </a:r>
          </a:p>
          <a:p>
            <a:pPr lvl="0"/>
            <a:r>
              <a:rPr lang="en-US" sz="2800" dirty="0"/>
              <a:t>*</a:t>
            </a:r>
            <a:r>
              <a:rPr lang="en-US" sz="1600" dirty="0">
                <a:solidFill>
                  <a:srgbClr val="0070C0"/>
                </a:solidFill>
              </a:rPr>
              <a:t>AABM</a:t>
            </a:r>
            <a:r>
              <a:rPr lang="en-US" sz="1600" dirty="0"/>
              <a:t> = an Aggregate Abundance-Based Management regime; catch levels are set by the expected abundance (index) summed over all stocks present in a fishery</a:t>
            </a:r>
          </a:p>
          <a:p>
            <a:pPr lvl="0"/>
            <a:r>
              <a:rPr lang="en-US" sz="1600" dirty="0"/>
              <a:t>*</a:t>
            </a:r>
            <a:r>
              <a:rPr lang="en-US" sz="1600" dirty="0">
                <a:solidFill>
                  <a:srgbClr val="0070C0"/>
                </a:solidFill>
              </a:rPr>
              <a:t>ISBM</a:t>
            </a:r>
            <a:r>
              <a:rPr lang="en-US" sz="1600" dirty="0"/>
              <a:t> = an Individual Stock-Based Management regime; fisheries are shaped w/ consideration of objectives for particular stocks (all So. US, most So. BC fisheries)</a:t>
            </a:r>
          </a:p>
          <a:p>
            <a:endParaRPr lang="en-US" dirty="0"/>
          </a:p>
          <a:p>
            <a:pPr>
              <a:buNone/>
            </a:pPr>
            <a:endParaRPr lang="en-US" dirty="0"/>
          </a:p>
        </p:txBody>
      </p:sp>
      <p:sp>
        <p:nvSpPr>
          <p:cNvPr id="7" name="Content Placeholder 5"/>
          <p:cNvSpPr txBox="1">
            <a:spLocks/>
          </p:cNvSpPr>
          <p:nvPr/>
        </p:nvSpPr>
        <p:spPr>
          <a:xfrm>
            <a:off x="457200" y="5486400"/>
            <a:ext cx="8229600" cy="609600"/>
          </a:xfrm>
          <a:prstGeom prst="rect">
            <a:avLst/>
          </a:prstGeom>
        </p:spPr>
        <p:txBody>
          <a:bodyPr vert="horz">
            <a:no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None/>
              <a:tabLst/>
              <a:defRPr/>
            </a:pPr>
            <a:endParaRPr kumimoji="0" lang="en-US"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p:cNvPicPr>
            <a:picLocks noChangeAspect="1" noChangeArrowheads="1"/>
          </p:cNvPicPr>
          <p:nvPr/>
        </p:nvPicPr>
        <p:blipFill>
          <a:blip r:embed="rId2" cstate="print"/>
          <a:srcRect/>
          <a:stretch>
            <a:fillRect/>
          </a:stretch>
        </p:blipFill>
        <p:spPr bwMode="auto">
          <a:xfrm>
            <a:off x="562194" y="787820"/>
            <a:ext cx="7743606" cy="5832056"/>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7" descr="Pacific Salmon"/>
          <p:cNvPicPr>
            <a:picLocks noChangeAspect="1" noChangeArrowheads="1"/>
          </p:cNvPicPr>
          <p:nvPr/>
        </p:nvPicPr>
        <p:blipFill>
          <a:blip r:embed="rId3" cstate="print"/>
          <a:srcRect l="4546" t="5882" r="4546" b="5882"/>
          <a:stretch>
            <a:fillRect/>
          </a:stretch>
        </p:blipFill>
        <p:spPr bwMode="auto">
          <a:xfrm>
            <a:off x="0" y="0"/>
            <a:ext cx="9144000" cy="6858000"/>
          </a:xfrm>
          <a:prstGeom prst="rect">
            <a:avLst/>
          </a:prstGeom>
          <a:noFill/>
          <a:ln w="9525">
            <a:noFill/>
            <a:miter lim="800000"/>
            <a:headEnd/>
            <a:tailEnd/>
          </a:ln>
        </p:spPr>
      </p:pic>
      <p:sp>
        <p:nvSpPr>
          <p:cNvPr id="18435" name="Text Box 8"/>
          <p:cNvSpPr txBox="1">
            <a:spLocks noChangeArrowheads="1"/>
          </p:cNvSpPr>
          <p:nvPr/>
        </p:nvSpPr>
        <p:spPr bwMode="auto">
          <a:xfrm>
            <a:off x="1295400" y="1828800"/>
            <a:ext cx="2514600" cy="581025"/>
          </a:xfrm>
          <a:prstGeom prst="rect">
            <a:avLst/>
          </a:prstGeom>
          <a:solidFill>
            <a:srgbClr val="FFFF99"/>
          </a:solidFill>
          <a:ln w="9525">
            <a:noFill/>
            <a:miter lim="800000"/>
            <a:headEnd/>
            <a:tailEnd/>
          </a:ln>
        </p:spPr>
        <p:txBody>
          <a:bodyPr>
            <a:spAutoFit/>
          </a:bodyPr>
          <a:lstStyle/>
          <a:p>
            <a:r>
              <a:rPr lang="en-US" sz="1600" i="1">
                <a:solidFill>
                  <a:srgbClr val="000000"/>
                </a:solidFill>
                <a:latin typeface="Calibri" pitchFamily="34" charset="0"/>
              </a:rPr>
              <a:t>North Pacific Fisheries </a:t>
            </a:r>
          </a:p>
          <a:p>
            <a:r>
              <a:rPr lang="en-US" sz="1600" i="1">
                <a:solidFill>
                  <a:srgbClr val="000000"/>
                </a:solidFill>
                <a:latin typeface="Calibri" pitchFamily="34" charset="0"/>
              </a:rPr>
              <a:t>Management Council</a:t>
            </a:r>
          </a:p>
        </p:txBody>
      </p:sp>
      <p:sp>
        <p:nvSpPr>
          <p:cNvPr id="18436" name="Text Box 9"/>
          <p:cNvSpPr txBox="1">
            <a:spLocks noChangeArrowheads="1"/>
          </p:cNvSpPr>
          <p:nvPr/>
        </p:nvSpPr>
        <p:spPr bwMode="auto">
          <a:xfrm>
            <a:off x="1981200" y="2667000"/>
            <a:ext cx="2209800" cy="581025"/>
          </a:xfrm>
          <a:prstGeom prst="rect">
            <a:avLst/>
          </a:prstGeom>
          <a:solidFill>
            <a:srgbClr val="FFFF99"/>
          </a:solidFill>
          <a:ln w="9525">
            <a:noFill/>
            <a:miter lim="800000"/>
            <a:headEnd/>
            <a:tailEnd/>
          </a:ln>
        </p:spPr>
        <p:txBody>
          <a:bodyPr>
            <a:spAutoFit/>
          </a:bodyPr>
          <a:lstStyle/>
          <a:p>
            <a:r>
              <a:rPr lang="en-US" sz="1600" i="1">
                <a:solidFill>
                  <a:srgbClr val="000000"/>
                </a:solidFill>
                <a:latin typeface="Calibri" pitchFamily="34" charset="0"/>
              </a:rPr>
              <a:t>Alaska Board of Fisheries</a:t>
            </a:r>
          </a:p>
        </p:txBody>
      </p:sp>
      <p:sp>
        <p:nvSpPr>
          <p:cNvPr id="18437" name="Text Box 10"/>
          <p:cNvSpPr txBox="1">
            <a:spLocks noChangeArrowheads="1"/>
          </p:cNvSpPr>
          <p:nvPr/>
        </p:nvSpPr>
        <p:spPr bwMode="auto">
          <a:xfrm>
            <a:off x="228600" y="3429000"/>
            <a:ext cx="1524000" cy="825500"/>
          </a:xfrm>
          <a:prstGeom prst="rect">
            <a:avLst/>
          </a:prstGeom>
          <a:solidFill>
            <a:srgbClr val="A1E7FD"/>
          </a:solidFill>
          <a:ln w="9525">
            <a:noFill/>
            <a:miter lim="800000"/>
            <a:headEnd/>
            <a:tailEnd/>
          </a:ln>
        </p:spPr>
        <p:txBody>
          <a:bodyPr>
            <a:spAutoFit/>
          </a:bodyPr>
          <a:lstStyle/>
          <a:p>
            <a:r>
              <a:rPr lang="en-US" sz="1600" i="1">
                <a:solidFill>
                  <a:srgbClr val="0000CC"/>
                </a:solidFill>
                <a:latin typeface="Calibri" pitchFamily="34" charset="0"/>
              </a:rPr>
              <a:t>Pacific Salmon</a:t>
            </a:r>
          </a:p>
          <a:p>
            <a:r>
              <a:rPr lang="en-US" sz="1600" i="1">
                <a:solidFill>
                  <a:srgbClr val="0000CC"/>
                </a:solidFill>
                <a:latin typeface="Calibri" pitchFamily="34" charset="0"/>
              </a:rPr>
              <a:t>Commission</a:t>
            </a:r>
          </a:p>
        </p:txBody>
      </p:sp>
      <p:sp>
        <p:nvSpPr>
          <p:cNvPr id="18438" name="Text Box 11"/>
          <p:cNvSpPr txBox="1">
            <a:spLocks noChangeArrowheads="1"/>
          </p:cNvSpPr>
          <p:nvPr/>
        </p:nvSpPr>
        <p:spPr bwMode="auto">
          <a:xfrm>
            <a:off x="2743200" y="3505200"/>
            <a:ext cx="2057400" cy="1069975"/>
          </a:xfrm>
          <a:prstGeom prst="rect">
            <a:avLst/>
          </a:prstGeom>
          <a:solidFill>
            <a:srgbClr val="A0FED1"/>
          </a:solidFill>
          <a:ln w="9525">
            <a:noFill/>
            <a:miter lim="800000"/>
            <a:headEnd/>
            <a:tailEnd/>
          </a:ln>
        </p:spPr>
        <p:txBody>
          <a:bodyPr>
            <a:spAutoFit/>
          </a:bodyPr>
          <a:lstStyle/>
          <a:p>
            <a:r>
              <a:rPr lang="en-US" sz="1600" i="1">
                <a:solidFill>
                  <a:srgbClr val="006600"/>
                </a:solidFill>
                <a:latin typeface="Calibri" pitchFamily="34" charset="0"/>
              </a:rPr>
              <a:t>Canadian Department of </a:t>
            </a:r>
          </a:p>
          <a:p>
            <a:r>
              <a:rPr lang="en-US" sz="1600" i="1">
                <a:solidFill>
                  <a:srgbClr val="006600"/>
                </a:solidFill>
                <a:latin typeface="Calibri" pitchFamily="34" charset="0"/>
              </a:rPr>
              <a:t>Fisheries and Oceans</a:t>
            </a:r>
          </a:p>
        </p:txBody>
      </p:sp>
      <p:sp>
        <p:nvSpPr>
          <p:cNvPr id="18439" name="Text Box 12"/>
          <p:cNvSpPr txBox="1">
            <a:spLocks noChangeArrowheads="1"/>
          </p:cNvSpPr>
          <p:nvPr/>
        </p:nvSpPr>
        <p:spPr bwMode="auto">
          <a:xfrm>
            <a:off x="3505200" y="4724400"/>
            <a:ext cx="2057400" cy="825500"/>
          </a:xfrm>
          <a:prstGeom prst="rect">
            <a:avLst/>
          </a:prstGeom>
          <a:solidFill>
            <a:srgbClr val="FFFF99"/>
          </a:solidFill>
          <a:ln w="9525">
            <a:noFill/>
            <a:miter lim="800000"/>
            <a:headEnd/>
            <a:tailEnd/>
          </a:ln>
        </p:spPr>
        <p:txBody>
          <a:bodyPr>
            <a:spAutoFit/>
          </a:bodyPr>
          <a:lstStyle/>
          <a:p>
            <a:r>
              <a:rPr lang="en-US" sz="1600" i="1">
                <a:solidFill>
                  <a:srgbClr val="000000"/>
                </a:solidFill>
                <a:latin typeface="Calibri" pitchFamily="34" charset="0"/>
              </a:rPr>
              <a:t>Pacific Fisheries </a:t>
            </a:r>
          </a:p>
          <a:p>
            <a:r>
              <a:rPr lang="en-US" sz="1600" i="1">
                <a:solidFill>
                  <a:srgbClr val="000000"/>
                </a:solidFill>
                <a:latin typeface="Calibri" pitchFamily="34" charset="0"/>
              </a:rPr>
              <a:t>Management Council</a:t>
            </a:r>
          </a:p>
        </p:txBody>
      </p:sp>
      <p:sp>
        <p:nvSpPr>
          <p:cNvPr id="18440" name="Text Box 13"/>
          <p:cNvSpPr txBox="1">
            <a:spLocks noChangeArrowheads="1"/>
          </p:cNvSpPr>
          <p:nvPr/>
        </p:nvSpPr>
        <p:spPr bwMode="auto">
          <a:xfrm>
            <a:off x="4114800" y="5715000"/>
            <a:ext cx="1752600" cy="1069975"/>
          </a:xfrm>
          <a:prstGeom prst="rect">
            <a:avLst/>
          </a:prstGeom>
          <a:solidFill>
            <a:srgbClr val="FFFF99"/>
          </a:solidFill>
          <a:ln w="9525">
            <a:noFill/>
            <a:miter lim="800000"/>
            <a:headEnd/>
            <a:tailEnd/>
          </a:ln>
        </p:spPr>
        <p:txBody>
          <a:bodyPr>
            <a:spAutoFit/>
          </a:bodyPr>
          <a:lstStyle/>
          <a:p>
            <a:r>
              <a:rPr lang="en-US" sz="1600" i="1">
                <a:solidFill>
                  <a:srgbClr val="000000"/>
                </a:solidFill>
                <a:latin typeface="Calibri" pitchFamily="34" charset="0"/>
              </a:rPr>
              <a:t>Columbia River Compact </a:t>
            </a:r>
          </a:p>
          <a:p>
            <a:r>
              <a:rPr lang="en-US" sz="1600" i="1">
                <a:solidFill>
                  <a:srgbClr val="000000"/>
                </a:solidFill>
                <a:latin typeface="Calibri" pitchFamily="34" charset="0"/>
              </a:rPr>
              <a:t>(WA, OR &amp; Tribes)</a:t>
            </a:r>
          </a:p>
        </p:txBody>
      </p:sp>
      <p:sp>
        <p:nvSpPr>
          <p:cNvPr id="18441" name="Text Box 14"/>
          <p:cNvSpPr txBox="1">
            <a:spLocks noChangeArrowheads="1"/>
          </p:cNvSpPr>
          <p:nvPr/>
        </p:nvSpPr>
        <p:spPr bwMode="auto">
          <a:xfrm>
            <a:off x="1066800" y="5562600"/>
            <a:ext cx="2590800" cy="336550"/>
          </a:xfrm>
          <a:prstGeom prst="rect">
            <a:avLst/>
          </a:prstGeom>
          <a:solidFill>
            <a:srgbClr val="FFFF99"/>
          </a:solidFill>
          <a:ln w="9525">
            <a:noFill/>
            <a:miter lim="800000"/>
            <a:headEnd/>
            <a:tailEnd/>
          </a:ln>
        </p:spPr>
        <p:txBody>
          <a:bodyPr>
            <a:spAutoFit/>
          </a:bodyPr>
          <a:lstStyle/>
          <a:p>
            <a:r>
              <a:rPr lang="en-US" sz="1600" i="1">
                <a:solidFill>
                  <a:srgbClr val="000000"/>
                </a:solidFill>
                <a:latin typeface="Calibri" pitchFamily="34" charset="0"/>
              </a:rPr>
              <a:t>U.S. v Washington Plans </a:t>
            </a:r>
          </a:p>
        </p:txBody>
      </p:sp>
      <p:sp>
        <p:nvSpPr>
          <p:cNvPr id="18442" name="Text Box 14"/>
          <p:cNvSpPr txBox="1">
            <a:spLocks noChangeArrowheads="1"/>
          </p:cNvSpPr>
          <p:nvPr/>
        </p:nvSpPr>
        <p:spPr bwMode="auto">
          <a:xfrm>
            <a:off x="1295400" y="6096000"/>
            <a:ext cx="2362200" cy="336550"/>
          </a:xfrm>
          <a:prstGeom prst="rect">
            <a:avLst/>
          </a:prstGeom>
          <a:solidFill>
            <a:srgbClr val="FFFF99"/>
          </a:solidFill>
          <a:ln w="9525">
            <a:noFill/>
            <a:miter lim="800000"/>
            <a:headEnd/>
            <a:tailEnd/>
          </a:ln>
        </p:spPr>
        <p:txBody>
          <a:bodyPr>
            <a:spAutoFit/>
          </a:bodyPr>
          <a:lstStyle/>
          <a:p>
            <a:r>
              <a:rPr lang="en-US" sz="1600" i="1">
                <a:solidFill>
                  <a:srgbClr val="000000"/>
                </a:solidFill>
                <a:latin typeface="Calibri" pitchFamily="34" charset="0"/>
              </a:rPr>
              <a:t>U.S. v Oregon Plans </a:t>
            </a:r>
          </a:p>
        </p:txBody>
      </p:sp>
      <p:pic>
        <p:nvPicPr>
          <p:cNvPr id="18443" name="Picture 7" descr="C:\Users\pattiplp\data\My Pictures\pats fish.tif"/>
          <p:cNvPicPr>
            <a:picLocks noChangeAspect="1" noChangeArrowheads="1"/>
          </p:cNvPicPr>
          <p:nvPr/>
        </p:nvPicPr>
        <p:blipFill>
          <a:blip r:embed="rId4" cstate="print"/>
          <a:srcRect/>
          <a:stretch>
            <a:fillRect/>
          </a:stretch>
        </p:blipFill>
        <p:spPr bwMode="auto">
          <a:xfrm>
            <a:off x="0" y="0"/>
            <a:ext cx="3276600" cy="990600"/>
          </a:xfrm>
          <a:prstGeom prst="rect">
            <a:avLst/>
          </a:prstGeom>
          <a:solidFill>
            <a:srgbClr val="00B0F0">
              <a:alpha val="56078"/>
            </a:srgbClr>
          </a:solidFill>
          <a:ln w="3175">
            <a:solidFill>
              <a:schemeClr val="tx1"/>
            </a:solidFill>
            <a:miter lim="800000"/>
            <a:headEnd/>
            <a:tailEnd/>
          </a:ln>
        </p:spPr>
      </p:pic>
      <p:sp>
        <p:nvSpPr>
          <p:cNvPr id="18444" name="TextBox 11"/>
          <p:cNvSpPr txBox="1">
            <a:spLocks noChangeArrowheads="1"/>
          </p:cNvSpPr>
          <p:nvPr/>
        </p:nvSpPr>
        <p:spPr bwMode="auto">
          <a:xfrm>
            <a:off x="3276600" y="152400"/>
            <a:ext cx="5867400" cy="523220"/>
          </a:xfrm>
          <a:prstGeom prst="rect">
            <a:avLst/>
          </a:prstGeom>
          <a:solidFill>
            <a:srgbClr val="FFFF00"/>
          </a:solidFill>
          <a:ln w="9525">
            <a:solidFill>
              <a:schemeClr val="tx1"/>
            </a:solidFill>
            <a:miter lim="800000"/>
            <a:headEnd/>
            <a:tailEnd/>
          </a:ln>
        </p:spPr>
        <p:txBody>
          <a:bodyPr wrap="square">
            <a:spAutoFit/>
          </a:bodyPr>
          <a:lstStyle/>
          <a:p>
            <a:r>
              <a:rPr lang="en-US" sz="2800">
                <a:latin typeface="Calibri" pitchFamily="34" charset="0"/>
              </a:rPr>
              <a:t>Chinook Management Processes</a:t>
            </a:r>
          </a:p>
        </p:txBody>
      </p:sp>
    </p:spTree>
  </p:cSld>
  <p:clrMapOvr>
    <a:masterClrMapping/>
  </p:clrMapOvr>
  <p:transition advClick="0"/>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Straight Connector 70"/>
          <p:cNvCxnSpPr/>
          <p:nvPr/>
        </p:nvCxnSpPr>
        <p:spPr>
          <a:xfrm>
            <a:off x="685800" y="4876800"/>
            <a:ext cx="8077200" cy="1588"/>
          </a:xfrm>
          <a:prstGeom prst="line">
            <a:avLst/>
          </a:prstGeom>
          <a:ln w="107950">
            <a:gradFill flip="none" rotWithShape="1">
              <a:gsLst>
                <a:gs pos="39000">
                  <a:srgbClr val="7EC234"/>
                </a:gs>
                <a:gs pos="64999">
                  <a:srgbClr val="F0EBD5"/>
                </a:gs>
                <a:gs pos="100000">
                  <a:srgbClr val="D1C39F"/>
                </a:gs>
              </a:gsLst>
              <a:path path="shape">
                <a:fillToRect l="50000" t="50000" r="50000" b="50000"/>
              </a:path>
              <a:tileRect/>
            </a:gradFill>
            <a:headEnd type="triangle"/>
            <a:tailEnd type="triangle"/>
          </a:ln>
          <a:effectLst>
            <a:outerShdw blurRad="50800" dist="38100" dir="13500000" algn="b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4579" name="Rectangle 2"/>
          <p:cNvSpPr>
            <a:spLocks noGrp="1" noChangeArrowheads="1"/>
          </p:cNvSpPr>
          <p:nvPr>
            <p:ph type="title"/>
          </p:nvPr>
        </p:nvSpPr>
        <p:spPr>
          <a:xfrm>
            <a:off x="762000" y="304800"/>
            <a:ext cx="7772400" cy="609600"/>
          </a:xfrm>
        </p:spPr>
        <p:txBody>
          <a:bodyPr>
            <a:normAutofit fontScale="90000"/>
          </a:bodyPr>
          <a:lstStyle/>
          <a:p>
            <a:pPr eaLnBrk="1" hangingPunct="1"/>
            <a:r>
              <a:rPr lang="en-US" sz="4200" b="1">
                <a:latin typeface="Arial" charset="0"/>
                <a:cs typeface="Arial" charset="0"/>
              </a:rPr>
              <a:t>Columbia River </a:t>
            </a:r>
          </a:p>
        </p:txBody>
      </p:sp>
      <p:sp>
        <p:nvSpPr>
          <p:cNvPr id="2052" name="Rectangle 3"/>
          <p:cNvSpPr>
            <a:spLocks noGrp="1" noChangeArrowheads="1"/>
          </p:cNvSpPr>
          <p:nvPr>
            <p:ph idx="1"/>
          </p:nvPr>
        </p:nvSpPr>
        <p:spPr>
          <a:xfrm>
            <a:off x="152400" y="838200"/>
            <a:ext cx="8610600" cy="5486400"/>
          </a:xfrm>
        </p:spPr>
        <p:txBody>
          <a:bodyPr/>
          <a:lstStyle/>
          <a:p>
            <a:pPr algn="ctr" eaLnBrk="1" hangingPunct="1">
              <a:buFontTx/>
              <a:buNone/>
              <a:defRPr/>
            </a:pPr>
            <a:r>
              <a:rPr lang="en-US" b="1" dirty="0">
                <a:solidFill>
                  <a:schemeClr val="accent3">
                    <a:lumMod val="50000"/>
                  </a:schemeClr>
                </a:solidFill>
                <a:latin typeface="Arial" pitchFamily="34" charset="0"/>
                <a:cs typeface="Arial" pitchFamily="34" charset="0"/>
              </a:rPr>
              <a:t>Annual presence of management species </a:t>
            </a:r>
          </a:p>
        </p:txBody>
      </p:sp>
      <p:grpSp>
        <p:nvGrpSpPr>
          <p:cNvPr id="2" name="Group 4"/>
          <p:cNvGrpSpPr>
            <a:grpSpLocks/>
          </p:cNvGrpSpPr>
          <p:nvPr/>
        </p:nvGrpSpPr>
        <p:grpSpPr bwMode="auto">
          <a:xfrm>
            <a:off x="457200" y="2667000"/>
            <a:ext cx="8229600" cy="0"/>
            <a:chOff x="288" y="2352"/>
            <a:chExt cx="5184" cy="0"/>
          </a:xfrm>
        </p:grpSpPr>
        <p:grpSp>
          <p:nvGrpSpPr>
            <p:cNvPr id="3" name="Group 5"/>
            <p:cNvGrpSpPr>
              <a:grpSpLocks/>
            </p:cNvGrpSpPr>
            <p:nvPr/>
          </p:nvGrpSpPr>
          <p:grpSpPr bwMode="auto">
            <a:xfrm>
              <a:off x="288" y="2352"/>
              <a:ext cx="2160" cy="0"/>
              <a:chOff x="288" y="2352"/>
              <a:chExt cx="2160" cy="0"/>
            </a:xfrm>
          </p:grpSpPr>
          <p:sp>
            <p:nvSpPr>
              <p:cNvPr id="24644" name="Line 6"/>
              <p:cNvSpPr>
                <a:spLocks noChangeShapeType="1"/>
              </p:cNvSpPr>
              <p:nvPr/>
            </p:nvSpPr>
            <p:spPr bwMode="auto">
              <a:xfrm>
                <a:off x="288" y="2352"/>
                <a:ext cx="432" cy="0"/>
              </a:xfrm>
              <a:prstGeom prst="line">
                <a:avLst/>
              </a:prstGeom>
              <a:noFill/>
              <a:ln w="31750">
                <a:solidFill>
                  <a:schemeClr val="tx1"/>
                </a:solidFill>
                <a:round/>
                <a:headEnd type="diamond" w="lg" len="lg"/>
                <a:tailEnd/>
              </a:ln>
            </p:spPr>
            <p:txBody>
              <a:bodyPr/>
              <a:lstStyle/>
              <a:p>
                <a:endParaRPr lang="en-US"/>
              </a:p>
            </p:txBody>
          </p:sp>
          <p:sp>
            <p:nvSpPr>
              <p:cNvPr id="24645" name="Line 7"/>
              <p:cNvSpPr>
                <a:spLocks noChangeShapeType="1"/>
              </p:cNvSpPr>
              <p:nvPr/>
            </p:nvSpPr>
            <p:spPr bwMode="auto">
              <a:xfrm>
                <a:off x="720" y="2352"/>
                <a:ext cx="432" cy="0"/>
              </a:xfrm>
              <a:prstGeom prst="line">
                <a:avLst/>
              </a:prstGeom>
              <a:noFill/>
              <a:ln w="31750">
                <a:solidFill>
                  <a:schemeClr val="tx1"/>
                </a:solidFill>
                <a:round/>
                <a:headEnd type="diamond" w="lg" len="lg"/>
                <a:tailEnd/>
              </a:ln>
            </p:spPr>
            <p:txBody>
              <a:bodyPr/>
              <a:lstStyle/>
              <a:p>
                <a:endParaRPr lang="en-US"/>
              </a:p>
            </p:txBody>
          </p:sp>
          <p:sp>
            <p:nvSpPr>
              <p:cNvPr id="24646" name="Line 8"/>
              <p:cNvSpPr>
                <a:spLocks noChangeShapeType="1"/>
              </p:cNvSpPr>
              <p:nvPr/>
            </p:nvSpPr>
            <p:spPr bwMode="auto">
              <a:xfrm>
                <a:off x="1152" y="2352"/>
                <a:ext cx="432" cy="0"/>
              </a:xfrm>
              <a:prstGeom prst="line">
                <a:avLst/>
              </a:prstGeom>
              <a:noFill/>
              <a:ln w="31750">
                <a:solidFill>
                  <a:schemeClr val="tx1"/>
                </a:solidFill>
                <a:round/>
                <a:headEnd type="diamond" w="lg" len="lg"/>
                <a:tailEnd/>
              </a:ln>
            </p:spPr>
            <p:txBody>
              <a:bodyPr/>
              <a:lstStyle/>
              <a:p>
                <a:endParaRPr lang="en-US"/>
              </a:p>
            </p:txBody>
          </p:sp>
          <p:sp>
            <p:nvSpPr>
              <p:cNvPr id="24647" name="Line 9"/>
              <p:cNvSpPr>
                <a:spLocks noChangeShapeType="1"/>
              </p:cNvSpPr>
              <p:nvPr/>
            </p:nvSpPr>
            <p:spPr bwMode="auto">
              <a:xfrm>
                <a:off x="1584" y="2352"/>
                <a:ext cx="432" cy="0"/>
              </a:xfrm>
              <a:prstGeom prst="line">
                <a:avLst/>
              </a:prstGeom>
              <a:noFill/>
              <a:ln w="31750">
                <a:solidFill>
                  <a:schemeClr val="tx1"/>
                </a:solidFill>
                <a:round/>
                <a:headEnd type="diamond" w="lg" len="lg"/>
                <a:tailEnd/>
              </a:ln>
            </p:spPr>
            <p:txBody>
              <a:bodyPr/>
              <a:lstStyle/>
              <a:p>
                <a:endParaRPr lang="en-US"/>
              </a:p>
            </p:txBody>
          </p:sp>
          <p:sp>
            <p:nvSpPr>
              <p:cNvPr id="24648" name="Line 10"/>
              <p:cNvSpPr>
                <a:spLocks noChangeShapeType="1"/>
              </p:cNvSpPr>
              <p:nvPr/>
            </p:nvSpPr>
            <p:spPr bwMode="auto">
              <a:xfrm>
                <a:off x="2016" y="2352"/>
                <a:ext cx="432" cy="0"/>
              </a:xfrm>
              <a:prstGeom prst="line">
                <a:avLst/>
              </a:prstGeom>
              <a:noFill/>
              <a:ln w="31750">
                <a:solidFill>
                  <a:schemeClr val="tx1"/>
                </a:solidFill>
                <a:round/>
                <a:headEnd type="diamond" w="lg" len="lg"/>
                <a:tailEnd/>
              </a:ln>
            </p:spPr>
            <p:txBody>
              <a:bodyPr/>
              <a:lstStyle/>
              <a:p>
                <a:endParaRPr lang="en-US"/>
              </a:p>
            </p:txBody>
          </p:sp>
        </p:grpSp>
        <p:sp>
          <p:nvSpPr>
            <p:cNvPr id="24636" name="Line 11"/>
            <p:cNvSpPr>
              <a:spLocks noChangeShapeType="1"/>
            </p:cNvSpPr>
            <p:nvPr/>
          </p:nvSpPr>
          <p:spPr bwMode="auto">
            <a:xfrm>
              <a:off x="5040" y="2352"/>
              <a:ext cx="432" cy="0"/>
            </a:xfrm>
            <a:prstGeom prst="line">
              <a:avLst/>
            </a:prstGeom>
            <a:noFill/>
            <a:ln w="31750">
              <a:solidFill>
                <a:schemeClr val="tx1"/>
              </a:solidFill>
              <a:round/>
              <a:headEnd type="diamond" w="lg" len="lg"/>
              <a:tailEnd type="diamond" w="lg" len="med"/>
            </a:ln>
          </p:spPr>
          <p:txBody>
            <a:bodyPr/>
            <a:lstStyle/>
            <a:p>
              <a:endParaRPr lang="en-US"/>
            </a:p>
          </p:txBody>
        </p:sp>
        <p:sp>
          <p:nvSpPr>
            <p:cNvPr id="24637" name="Line 12"/>
            <p:cNvSpPr>
              <a:spLocks noChangeShapeType="1"/>
            </p:cNvSpPr>
            <p:nvPr/>
          </p:nvSpPr>
          <p:spPr bwMode="auto">
            <a:xfrm>
              <a:off x="4608" y="2352"/>
              <a:ext cx="432" cy="0"/>
            </a:xfrm>
            <a:prstGeom prst="line">
              <a:avLst/>
            </a:prstGeom>
            <a:noFill/>
            <a:ln w="31750">
              <a:solidFill>
                <a:schemeClr val="tx1"/>
              </a:solidFill>
              <a:round/>
              <a:headEnd type="diamond" w="lg" len="lg"/>
              <a:tailEnd/>
            </a:ln>
          </p:spPr>
          <p:txBody>
            <a:bodyPr/>
            <a:lstStyle/>
            <a:p>
              <a:endParaRPr lang="en-US"/>
            </a:p>
          </p:txBody>
        </p:sp>
        <p:grpSp>
          <p:nvGrpSpPr>
            <p:cNvPr id="4" name="Group 13"/>
            <p:cNvGrpSpPr>
              <a:grpSpLocks/>
            </p:cNvGrpSpPr>
            <p:nvPr/>
          </p:nvGrpSpPr>
          <p:grpSpPr bwMode="auto">
            <a:xfrm>
              <a:off x="2448" y="2352"/>
              <a:ext cx="2160" cy="0"/>
              <a:chOff x="288" y="2352"/>
              <a:chExt cx="2160" cy="0"/>
            </a:xfrm>
          </p:grpSpPr>
          <p:sp>
            <p:nvSpPr>
              <p:cNvPr id="24639" name="Line 14"/>
              <p:cNvSpPr>
                <a:spLocks noChangeShapeType="1"/>
              </p:cNvSpPr>
              <p:nvPr/>
            </p:nvSpPr>
            <p:spPr bwMode="auto">
              <a:xfrm>
                <a:off x="288" y="2352"/>
                <a:ext cx="432" cy="0"/>
              </a:xfrm>
              <a:prstGeom prst="line">
                <a:avLst/>
              </a:prstGeom>
              <a:noFill/>
              <a:ln w="31750">
                <a:solidFill>
                  <a:schemeClr val="tx1"/>
                </a:solidFill>
                <a:round/>
                <a:headEnd type="diamond" w="lg" len="lg"/>
                <a:tailEnd/>
              </a:ln>
            </p:spPr>
            <p:txBody>
              <a:bodyPr/>
              <a:lstStyle/>
              <a:p>
                <a:endParaRPr lang="en-US"/>
              </a:p>
            </p:txBody>
          </p:sp>
          <p:sp>
            <p:nvSpPr>
              <p:cNvPr id="24640" name="Line 15"/>
              <p:cNvSpPr>
                <a:spLocks noChangeShapeType="1"/>
              </p:cNvSpPr>
              <p:nvPr/>
            </p:nvSpPr>
            <p:spPr bwMode="auto">
              <a:xfrm>
                <a:off x="720" y="2352"/>
                <a:ext cx="432" cy="0"/>
              </a:xfrm>
              <a:prstGeom prst="line">
                <a:avLst/>
              </a:prstGeom>
              <a:noFill/>
              <a:ln w="31750">
                <a:solidFill>
                  <a:schemeClr val="tx1"/>
                </a:solidFill>
                <a:round/>
                <a:headEnd type="diamond" w="lg" len="lg"/>
                <a:tailEnd/>
              </a:ln>
            </p:spPr>
            <p:txBody>
              <a:bodyPr/>
              <a:lstStyle/>
              <a:p>
                <a:endParaRPr lang="en-US"/>
              </a:p>
            </p:txBody>
          </p:sp>
          <p:sp>
            <p:nvSpPr>
              <p:cNvPr id="24641" name="Line 16"/>
              <p:cNvSpPr>
                <a:spLocks noChangeShapeType="1"/>
              </p:cNvSpPr>
              <p:nvPr/>
            </p:nvSpPr>
            <p:spPr bwMode="auto">
              <a:xfrm>
                <a:off x="1152" y="2352"/>
                <a:ext cx="432" cy="0"/>
              </a:xfrm>
              <a:prstGeom prst="line">
                <a:avLst/>
              </a:prstGeom>
              <a:noFill/>
              <a:ln w="31750">
                <a:solidFill>
                  <a:schemeClr val="tx1"/>
                </a:solidFill>
                <a:round/>
                <a:headEnd type="diamond" w="lg" len="lg"/>
                <a:tailEnd/>
              </a:ln>
            </p:spPr>
            <p:txBody>
              <a:bodyPr/>
              <a:lstStyle/>
              <a:p>
                <a:endParaRPr lang="en-US"/>
              </a:p>
            </p:txBody>
          </p:sp>
          <p:sp>
            <p:nvSpPr>
              <p:cNvPr id="24642" name="Line 17"/>
              <p:cNvSpPr>
                <a:spLocks noChangeShapeType="1"/>
              </p:cNvSpPr>
              <p:nvPr/>
            </p:nvSpPr>
            <p:spPr bwMode="auto">
              <a:xfrm>
                <a:off x="1584" y="2352"/>
                <a:ext cx="432" cy="0"/>
              </a:xfrm>
              <a:prstGeom prst="line">
                <a:avLst/>
              </a:prstGeom>
              <a:noFill/>
              <a:ln w="31750">
                <a:solidFill>
                  <a:schemeClr val="tx1"/>
                </a:solidFill>
                <a:round/>
                <a:headEnd type="diamond" w="lg" len="lg"/>
                <a:tailEnd/>
              </a:ln>
            </p:spPr>
            <p:txBody>
              <a:bodyPr/>
              <a:lstStyle/>
              <a:p>
                <a:endParaRPr lang="en-US"/>
              </a:p>
            </p:txBody>
          </p:sp>
          <p:sp>
            <p:nvSpPr>
              <p:cNvPr id="24643" name="Line 18"/>
              <p:cNvSpPr>
                <a:spLocks noChangeShapeType="1"/>
              </p:cNvSpPr>
              <p:nvPr/>
            </p:nvSpPr>
            <p:spPr bwMode="auto">
              <a:xfrm>
                <a:off x="2016" y="2352"/>
                <a:ext cx="432" cy="0"/>
              </a:xfrm>
              <a:prstGeom prst="line">
                <a:avLst/>
              </a:prstGeom>
              <a:noFill/>
              <a:ln w="31750">
                <a:solidFill>
                  <a:schemeClr val="tx1"/>
                </a:solidFill>
                <a:round/>
                <a:headEnd type="diamond" w="lg" len="lg"/>
                <a:tailEnd/>
              </a:ln>
            </p:spPr>
            <p:txBody>
              <a:bodyPr/>
              <a:lstStyle/>
              <a:p>
                <a:endParaRPr lang="en-US"/>
              </a:p>
            </p:txBody>
          </p:sp>
        </p:grpSp>
      </p:grpSp>
      <p:sp>
        <p:nvSpPr>
          <p:cNvPr id="24582" name="Text Box 19"/>
          <p:cNvSpPr txBox="1">
            <a:spLocks noChangeArrowheads="1"/>
          </p:cNvSpPr>
          <p:nvPr/>
        </p:nvSpPr>
        <p:spPr bwMode="auto">
          <a:xfrm>
            <a:off x="533400" y="2286000"/>
            <a:ext cx="547688" cy="366713"/>
          </a:xfrm>
          <a:prstGeom prst="rect">
            <a:avLst/>
          </a:prstGeom>
          <a:noFill/>
          <a:ln w="9525">
            <a:noFill/>
            <a:miter lim="800000"/>
            <a:headEnd/>
            <a:tailEnd/>
          </a:ln>
        </p:spPr>
        <p:txBody>
          <a:bodyPr wrap="none">
            <a:spAutoFit/>
          </a:bodyPr>
          <a:lstStyle/>
          <a:p>
            <a:pPr algn="ctr" eaLnBrk="0" hangingPunct="0"/>
            <a:r>
              <a:rPr lang="en-US">
                <a:latin typeface="Franklin Gothic Heavy" pitchFamily="34" charset="0"/>
              </a:rPr>
              <a:t>Jan</a:t>
            </a:r>
          </a:p>
        </p:txBody>
      </p:sp>
      <p:sp>
        <p:nvSpPr>
          <p:cNvPr id="24583" name="Text Box 20"/>
          <p:cNvSpPr txBox="1">
            <a:spLocks noChangeArrowheads="1"/>
          </p:cNvSpPr>
          <p:nvPr/>
        </p:nvSpPr>
        <p:spPr bwMode="auto">
          <a:xfrm>
            <a:off x="1219200" y="2286000"/>
            <a:ext cx="577850" cy="366713"/>
          </a:xfrm>
          <a:prstGeom prst="rect">
            <a:avLst/>
          </a:prstGeom>
          <a:noFill/>
          <a:ln w="9525" algn="ctr">
            <a:noFill/>
            <a:miter lim="800000"/>
            <a:headEnd/>
            <a:tailEnd/>
          </a:ln>
        </p:spPr>
        <p:txBody>
          <a:bodyPr wrap="none">
            <a:spAutoFit/>
          </a:bodyPr>
          <a:lstStyle/>
          <a:p>
            <a:pPr algn="ctr" eaLnBrk="0" hangingPunct="0"/>
            <a:r>
              <a:rPr lang="en-US">
                <a:latin typeface="Franklin Gothic Heavy" pitchFamily="34" charset="0"/>
              </a:rPr>
              <a:t>Feb</a:t>
            </a:r>
          </a:p>
        </p:txBody>
      </p:sp>
      <p:sp>
        <p:nvSpPr>
          <p:cNvPr id="24584" name="Text Box 21"/>
          <p:cNvSpPr txBox="1">
            <a:spLocks noChangeArrowheads="1"/>
          </p:cNvSpPr>
          <p:nvPr/>
        </p:nvSpPr>
        <p:spPr bwMode="auto">
          <a:xfrm>
            <a:off x="1905000" y="2286000"/>
            <a:ext cx="596900" cy="366713"/>
          </a:xfrm>
          <a:prstGeom prst="rect">
            <a:avLst/>
          </a:prstGeom>
          <a:noFill/>
          <a:ln w="9525" algn="ctr">
            <a:noFill/>
            <a:miter lim="800000"/>
            <a:headEnd/>
            <a:tailEnd/>
          </a:ln>
        </p:spPr>
        <p:txBody>
          <a:bodyPr wrap="none">
            <a:spAutoFit/>
          </a:bodyPr>
          <a:lstStyle/>
          <a:p>
            <a:pPr algn="ctr" eaLnBrk="0" hangingPunct="0"/>
            <a:r>
              <a:rPr lang="en-US">
                <a:latin typeface="Franklin Gothic Heavy" pitchFamily="34" charset="0"/>
              </a:rPr>
              <a:t>Mar</a:t>
            </a:r>
          </a:p>
        </p:txBody>
      </p:sp>
      <p:sp>
        <p:nvSpPr>
          <p:cNvPr id="24585" name="Text Box 22"/>
          <p:cNvSpPr txBox="1">
            <a:spLocks noChangeArrowheads="1"/>
          </p:cNvSpPr>
          <p:nvPr/>
        </p:nvSpPr>
        <p:spPr bwMode="auto">
          <a:xfrm>
            <a:off x="2590800" y="2286000"/>
            <a:ext cx="550863" cy="366713"/>
          </a:xfrm>
          <a:prstGeom prst="rect">
            <a:avLst/>
          </a:prstGeom>
          <a:noFill/>
          <a:ln w="9525" algn="ctr">
            <a:noFill/>
            <a:miter lim="800000"/>
            <a:headEnd/>
            <a:tailEnd/>
          </a:ln>
        </p:spPr>
        <p:txBody>
          <a:bodyPr wrap="none">
            <a:spAutoFit/>
          </a:bodyPr>
          <a:lstStyle/>
          <a:p>
            <a:pPr algn="ctr" eaLnBrk="0" hangingPunct="0"/>
            <a:r>
              <a:rPr lang="en-US">
                <a:latin typeface="Franklin Gothic Heavy" pitchFamily="34" charset="0"/>
              </a:rPr>
              <a:t>Apr</a:t>
            </a:r>
          </a:p>
        </p:txBody>
      </p:sp>
      <p:sp>
        <p:nvSpPr>
          <p:cNvPr id="24586" name="Text Box 23"/>
          <p:cNvSpPr txBox="1">
            <a:spLocks noChangeArrowheads="1"/>
          </p:cNvSpPr>
          <p:nvPr/>
        </p:nvSpPr>
        <p:spPr bwMode="auto">
          <a:xfrm>
            <a:off x="3276600" y="2286000"/>
            <a:ext cx="627063" cy="366713"/>
          </a:xfrm>
          <a:prstGeom prst="rect">
            <a:avLst/>
          </a:prstGeom>
          <a:noFill/>
          <a:ln w="9525" algn="ctr">
            <a:noFill/>
            <a:miter lim="800000"/>
            <a:headEnd/>
            <a:tailEnd/>
          </a:ln>
        </p:spPr>
        <p:txBody>
          <a:bodyPr wrap="none">
            <a:spAutoFit/>
          </a:bodyPr>
          <a:lstStyle/>
          <a:p>
            <a:pPr algn="ctr" eaLnBrk="0" hangingPunct="0"/>
            <a:r>
              <a:rPr lang="en-US">
                <a:latin typeface="Franklin Gothic Heavy" pitchFamily="34" charset="0"/>
              </a:rPr>
              <a:t>May</a:t>
            </a:r>
          </a:p>
        </p:txBody>
      </p:sp>
      <p:sp>
        <p:nvSpPr>
          <p:cNvPr id="24587" name="Text Box 24"/>
          <p:cNvSpPr txBox="1">
            <a:spLocks noChangeArrowheads="1"/>
          </p:cNvSpPr>
          <p:nvPr/>
        </p:nvSpPr>
        <p:spPr bwMode="auto">
          <a:xfrm>
            <a:off x="3962400" y="2286000"/>
            <a:ext cx="547688" cy="366713"/>
          </a:xfrm>
          <a:prstGeom prst="rect">
            <a:avLst/>
          </a:prstGeom>
          <a:noFill/>
          <a:ln w="9525" algn="ctr">
            <a:noFill/>
            <a:miter lim="800000"/>
            <a:headEnd/>
            <a:tailEnd/>
          </a:ln>
        </p:spPr>
        <p:txBody>
          <a:bodyPr wrap="none">
            <a:spAutoFit/>
          </a:bodyPr>
          <a:lstStyle/>
          <a:p>
            <a:pPr algn="ctr" eaLnBrk="0" hangingPunct="0"/>
            <a:r>
              <a:rPr lang="en-US">
                <a:latin typeface="Franklin Gothic Heavy" pitchFamily="34" charset="0"/>
              </a:rPr>
              <a:t>Jun</a:t>
            </a:r>
          </a:p>
        </p:txBody>
      </p:sp>
      <p:sp>
        <p:nvSpPr>
          <p:cNvPr id="24588" name="Text Box 25"/>
          <p:cNvSpPr txBox="1">
            <a:spLocks noChangeArrowheads="1"/>
          </p:cNvSpPr>
          <p:nvPr/>
        </p:nvSpPr>
        <p:spPr bwMode="auto">
          <a:xfrm>
            <a:off x="4648200" y="2286000"/>
            <a:ext cx="479425" cy="366713"/>
          </a:xfrm>
          <a:prstGeom prst="rect">
            <a:avLst/>
          </a:prstGeom>
          <a:noFill/>
          <a:ln w="9525" algn="ctr">
            <a:noFill/>
            <a:miter lim="800000"/>
            <a:headEnd/>
            <a:tailEnd/>
          </a:ln>
        </p:spPr>
        <p:txBody>
          <a:bodyPr wrap="none">
            <a:spAutoFit/>
          </a:bodyPr>
          <a:lstStyle/>
          <a:p>
            <a:pPr algn="ctr" eaLnBrk="0" hangingPunct="0"/>
            <a:r>
              <a:rPr lang="en-US">
                <a:latin typeface="Franklin Gothic Heavy" pitchFamily="34" charset="0"/>
              </a:rPr>
              <a:t>Jul</a:t>
            </a:r>
          </a:p>
        </p:txBody>
      </p:sp>
      <p:sp>
        <p:nvSpPr>
          <p:cNvPr id="24589" name="Text Box 26"/>
          <p:cNvSpPr txBox="1">
            <a:spLocks noChangeArrowheads="1"/>
          </p:cNvSpPr>
          <p:nvPr/>
        </p:nvSpPr>
        <p:spPr bwMode="auto">
          <a:xfrm>
            <a:off x="5334000" y="2286000"/>
            <a:ext cx="593725" cy="366713"/>
          </a:xfrm>
          <a:prstGeom prst="rect">
            <a:avLst/>
          </a:prstGeom>
          <a:noFill/>
          <a:ln w="9525" algn="ctr">
            <a:noFill/>
            <a:miter lim="800000"/>
            <a:headEnd/>
            <a:tailEnd/>
          </a:ln>
        </p:spPr>
        <p:txBody>
          <a:bodyPr wrap="none">
            <a:spAutoFit/>
          </a:bodyPr>
          <a:lstStyle/>
          <a:p>
            <a:pPr algn="ctr" eaLnBrk="0" hangingPunct="0"/>
            <a:r>
              <a:rPr lang="en-US">
                <a:latin typeface="Franklin Gothic Heavy" pitchFamily="34" charset="0"/>
              </a:rPr>
              <a:t>Aug</a:t>
            </a:r>
          </a:p>
        </p:txBody>
      </p:sp>
      <p:sp>
        <p:nvSpPr>
          <p:cNvPr id="24590" name="Text Box 27"/>
          <p:cNvSpPr txBox="1">
            <a:spLocks noChangeArrowheads="1"/>
          </p:cNvSpPr>
          <p:nvPr/>
        </p:nvSpPr>
        <p:spPr bwMode="auto">
          <a:xfrm>
            <a:off x="6019800" y="2286000"/>
            <a:ext cx="588963" cy="366713"/>
          </a:xfrm>
          <a:prstGeom prst="rect">
            <a:avLst/>
          </a:prstGeom>
          <a:noFill/>
          <a:ln w="9525" algn="ctr">
            <a:noFill/>
            <a:miter lim="800000"/>
            <a:headEnd/>
            <a:tailEnd/>
          </a:ln>
        </p:spPr>
        <p:txBody>
          <a:bodyPr wrap="none">
            <a:spAutoFit/>
          </a:bodyPr>
          <a:lstStyle/>
          <a:p>
            <a:pPr algn="ctr" eaLnBrk="0" hangingPunct="0"/>
            <a:r>
              <a:rPr lang="en-US">
                <a:latin typeface="Franklin Gothic Heavy" pitchFamily="34" charset="0"/>
              </a:rPr>
              <a:t>Sep</a:t>
            </a:r>
          </a:p>
        </p:txBody>
      </p:sp>
      <p:sp>
        <p:nvSpPr>
          <p:cNvPr id="24591" name="Text Box 28"/>
          <p:cNvSpPr txBox="1">
            <a:spLocks noChangeArrowheads="1"/>
          </p:cNvSpPr>
          <p:nvPr/>
        </p:nvSpPr>
        <p:spPr bwMode="auto">
          <a:xfrm>
            <a:off x="6705600" y="2286000"/>
            <a:ext cx="546100" cy="366713"/>
          </a:xfrm>
          <a:prstGeom prst="rect">
            <a:avLst/>
          </a:prstGeom>
          <a:noFill/>
          <a:ln w="9525" algn="ctr">
            <a:noFill/>
            <a:miter lim="800000"/>
            <a:headEnd/>
            <a:tailEnd/>
          </a:ln>
        </p:spPr>
        <p:txBody>
          <a:bodyPr wrap="none">
            <a:spAutoFit/>
          </a:bodyPr>
          <a:lstStyle/>
          <a:p>
            <a:pPr algn="ctr" eaLnBrk="0" hangingPunct="0"/>
            <a:r>
              <a:rPr lang="en-US">
                <a:latin typeface="Franklin Gothic Heavy" pitchFamily="34" charset="0"/>
              </a:rPr>
              <a:t>Oct</a:t>
            </a:r>
          </a:p>
        </p:txBody>
      </p:sp>
      <p:sp>
        <p:nvSpPr>
          <p:cNvPr id="24592" name="Text Box 29"/>
          <p:cNvSpPr txBox="1">
            <a:spLocks noChangeArrowheads="1"/>
          </p:cNvSpPr>
          <p:nvPr/>
        </p:nvSpPr>
        <p:spPr bwMode="auto">
          <a:xfrm>
            <a:off x="7391400" y="2286000"/>
            <a:ext cx="593725" cy="366713"/>
          </a:xfrm>
          <a:prstGeom prst="rect">
            <a:avLst/>
          </a:prstGeom>
          <a:noFill/>
          <a:ln w="9525" algn="ctr">
            <a:noFill/>
            <a:miter lim="800000"/>
            <a:headEnd/>
            <a:tailEnd/>
          </a:ln>
        </p:spPr>
        <p:txBody>
          <a:bodyPr wrap="none">
            <a:spAutoFit/>
          </a:bodyPr>
          <a:lstStyle/>
          <a:p>
            <a:pPr algn="ctr" eaLnBrk="0" hangingPunct="0"/>
            <a:r>
              <a:rPr lang="en-US">
                <a:latin typeface="Franklin Gothic Heavy" pitchFamily="34" charset="0"/>
              </a:rPr>
              <a:t>Nov</a:t>
            </a:r>
          </a:p>
        </p:txBody>
      </p:sp>
      <p:sp>
        <p:nvSpPr>
          <p:cNvPr id="24593" name="Text Box 30"/>
          <p:cNvSpPr txBox="1">
            <a:spLocks noChangeArrowheads="1"/>
          </p:cNvSpPr>
          <p:nvPr/>
        </p:nvSpPr>
        <p:spPr bwMode="auto">
          <a:xfrm>
            <a:off x="8077200" y="2286000"/>
            <a:ext cx="592138" cy="366713"/>
          </a:xfrm>
          <a:prstGeom prst="rect">
            <a:avLst/>
          </a:prstGeom>
          <a:noFill/>
          <a:ln w="9525" algn="ctr">
            <a:noFill/>
            <a:miter lim="800000"/>
            <a:headEnd/>
            <a:tailEnd/>
          </a:ln>
        </p:spPr>
        <p:txBody>
          <a:bodyPr wrap="none">
            <a:spAutoFit/>
          </a:bodyPr>
          <a:lstStyle/>
          <a:p>
            <a:pPr algn="ctr" eaLnBrk="0" hangingPunct="0"/>
            <a:r>
              <a:rPr lang="en-US">
                <a:latin typeface="Franklin Gothic Heavy" pitchFamily="34" charset="0"/>
              </a:rPr>
              <a:t>Dec</a:t>
            </a:r>
          </a:p>
        </p:txBody>
      </p:sp>
      <p:grpSp>
        <p:nvGrpSpPr>
          <p:cNvPr id="5" name="Group 34"/>
          <p:cNvGrpSpPr>
            <a:grpSpLocks/>
          </p:cNvGrpSpPr>
          <p:nvPr/>
        </p:nvGrpSpPr>
        <p:grpSpPr bwMode="auto">
          <a:xfrm>
            <a:off x="457200" y="5715000"/>
            <a:ext cx="8229600" cy="0"/>
            <a:chOff x="288" y="2352"/>
            <a:chExt cx="5184" cy="0"/>
          </a:xfrm>
        </p:grpSpPr>
        <p:grpSp>
          <p:nvGrpSpPr>
            <p:cNvPr id="6" name="Group 35"/>
            <p:cNvGrpSpPr>
              <a:grpSpLocks/>
            </p:cNvGrpSpPr>
            <p:nvPr/>
          </p:nvGrpSpPr>
          <p:grpSpPr bwMode="auto">
            <a:xfrm>
              <a:off x="288" y="2352"/>
              <a:ext cx="2160" cy="0"/>
              <a:chOff x="288" y="2352"/>
              <a:chExt cx="2160" cy="0"/>
            </a:xfrm>
          </p:grpSpPr>
          <p:sp>
            <p:nvSpPr>
              <p:cNvPr id="24630" name="Line 36"/>
              <p:cNvSpPr>
                <a:spLocks noChangeShapeType="1"/>
              </p:cNvSpPr>
              <p:nvPr/>
            </p:nvSpPr>
            <p:spPr bwMode="auto">
              <a:xfrm>
                <a:off x="288" y="2352"/>
                <a:ext cx="432" cy="0"/>
              </a:xfrm>
              <a:prstGeom prst="line">
                <a:avLst/>
              </a:prstGeom>
              <a:noFill/>
              <a:ln w="31750">
                <a:solidFill>
                  <a:schemeClr val="tx1"/>
                </a:solidFill>
                <a:round/>
                <a:headEnd type="diamond" w="lg" len="lg"/>
                <a:tailEnd/>
              </a:ln>
            </p:spPr>
            <p:txBody>
              <a:bodyPr/>
              <a:lstStyle/>
              <a:p>
                <a:endParaRPr lang="en-US"/>
              </a:p>
            </p:txBody>
          </p:sp>
          <p:sp>
            <p:nvSpPr>
              <p:cNvPr id="24631" name="Line 37"/>
              <p:cNvSpPr>
                <a:spLocks noChangeShapeType="1"/>
              </p:cNvSpPr>
              <p:nvPr/>
            </p:nvSpPr>
            <p:spPr bwMode="auto">
              <a:xfrm>
                <a:off x="720" y="2352"/>
                <a:ext cx="432" cy="0"/>
              </a:xfrm>
              <a:prstGeom prst="line">
                <a:avLst/>
              </a:prstGeom>
              <a:noFill/>
              <a:ln w="31750">
                <a:solidFill>
                  <a:schemeClr val="tx1"/>
                </a:solidFill>
                <a:round/>
                <a:headEnd type="diamond" w="lg" len="lg"/>
                <a:tailEnd/>
              </a:ln>
            </p:spPr>
            <p:txBody>
              <a:bodyPr/>
              <a:lstStyle/>
              <a:p>
                <a:endParaRPr lang="en-US"/>
              </a:p>
            </p:txBody>
          </p:sp>
          <p:sp>
            <p:nvSpPr>
              <p:cNvPr id="24632" name="Line 38"/>
              <p:cNvSpPr>
                <a:spLocks noChangeShapeType="1"/>
              </p:cNvSpPr>
              <p:nvPr/>
            </p:nvSpPr>
            <p:spPr bwMode="auto">
              <a:xfrm>
                <a:off x="1152" y="2352"/>
                <a:ext cx="432" cy="0"/>
              </a:xfrm>
              <a:prstGeom prst="line">
                <a:avLst/>
              </a:prstGeom>
              <a:noFill/>
              <a:ln w="31750">
                <a:solidFill>
                  <a:schemeClr val="tx1"/>
                </a:solidFill>
                <a:round/>
                <a:headEnd type="diamond" w="lg" len="lg"/>
                <a:tailEnd/>
              </a:ln>
            </p:spPr>
            <p:txBody>
              <a:bodyPr/>
              <a:lstStyle/>
              <a:p>
                <a:endParaRPr lang="en-US"/>
              </a:p>
            </p:txBody>
          </p:sp>
          <p:sp>
            <p:nvSpPr>
              <p:cNvPr id="24633" name="Line 39"/>
              <p:cNvSpPr>
                <a:spLocks noChangeShapeType="1"/>
              </p:cNvSpPr>
              <p:nvPr/>
            </p:nvSpPr>
            <p:spPr bwMode="auto">
              <a:xfrm>
                <a:off x="1584" y="2352"/>
                <a:ext cx="432" cy="0"/>
              </a:xfrm>
              <a:prstGeom prst="line">
                <a:avLst/>
              </a:prstGeom>
              <a:noFill/>
              <a:ln w="31750">
                <a:solidFill>
                  <a:schemeClr val="tx1"/>
                </a:solidFill>
                <a:round/>
                <a:headEnd type="diamond" w="lg" len="lg"/>
                <a:tailEnd/>
              </a:ln>
            </p:spPr>
            <p:txBody>
              <a:bodyPr/>
              <a:lstStyle/>
              <a:p>
                <a:endParaRPr lang="en-US"/>
              </a:p>
            </p:txBody>
          </p:sp>
          <p:sp>
            <p:nvSpPr>
              <p:cNvPr id="24634" name="Line 40"/>
              <p:cNvSpPr>
                <a:spLocks noChangeShapeType="1"/>
              </p:cNvSpPr>
              <p:nvPr/>
            </p:nvSpPr>
            <p:spPr bwMode="auto">
              <a:xfrm>
                <a:off x="2016" y="2352"/>
                <a:ext cx="432" cy="0"/>
              </a:xfrm>
              <a:prstGeom prst="line">
                <a:avLst/>
              </a:prstGeom>
              <a:noFill/>
              <a:ln w="31750">
                <a:solidFill>
                  <a:schemeClr val="tx1"/>
                </a:solidFill>
                <a:round/>
                <a:headEnd type="diamond" w="lg" len="lg"/>
                <a:tailEnd/>
              </a:ln>
            </p:spPr>
            <p:txBody>
              <a:bodyPr/>
              <a:lstStyle/>
              <a:p>
                <a:endParaRPr lang="en-US"/>
              </a:p>
            </p:txBody>
          </p:sp>
        </p:grpSp>
        <p:sp>
          <p:nvSpPr>
            <p:cNvPr id="24622" name="Line 41"/>
            <p:cNvSpPr>
              <a:spLocks noChangeShapeType="1"/>
            </p:cNvSpPr>
            <p:nvPr/>
          </p:nvSpPr>
          <p:spPr bwMode="auto">
            <a:xfrm>
              <a:off x="5040" y="2352"/>
              <a:ext cx="432" cy="0"/>
            </a:xfrm>
            <a:prstGeom prst="line">
              <a:avLst/>
            </a:prstGeom>
            <a:noFill/>
            <a:ln w="31750">
              <a:solidFill>
                <a:schemeClr val="tx1"/>
              </a:solidFill>
              <a:round/>
              <a:headEnd type="diamond" w="lg" len="lg"/>
              <a:tailEnd type="diamond" w="lg" len="med"/>
            </a:ln>
          </p:spPr>
          <p:txBody>
            <a:bodyPr/>
            <a:lstStyle/>
            <a:p>
              <a:endParaRPr lang="en-US"/>
            </a:p>
          </p:txBody>
        </p:sp>
        <p:sp>
          <p:nvSpPr>
            <p:cNvPr id="24623" name="Line 42"/>
            <p:cNvSpPr>
              <a:spLocks noChangeShapeType="1"/>
            </p:cNvSpPr>
            <p:nvPr/>
          </p:nvSpPr>
          <p:spPr bwMode="auto">
            <a:xfrm>
              <a:off x="4608" y="2352"/>
              <a:ext cx="432" cy="0"/>
            </a:xfrm>
            <a:prstGeom prst="line">
              <a:avLst/>
            </a:prstGeom>
            <a:noFill/>
            <a:ln w="31750">
              <a:solidFill>
                <a:schemeClr val="tx1"/>
              </a:solidFill>
              <a:round/>
              <a:headEnd type="diamond" w="lg" len="lg"/>
              <a:tailEnd/>
            </a:ln>
          </p:spPr>
          <p:txBody>
            <a:bodyPr/>
            <a:lstStyle/>
            <a:p>
              <a:endParaRPr lang="en-US"/>
            </a:p>
          </p:txBody>
        </p:sp>
        <p:grpSp>
          <p:nvGrpSpPr>
            <p:cNvPr id="7" name="Group 43"/>
            <p:cNvGrpSpPr>
              <a:grpSpLocks/>
            </p:cNvGrpSpPr>
            <p:nvPr/>
          </p:nvGrpSpPr>
          <p:grpSpPr bwMode="auto">
            <a:xfrm>
              <a:off x="2448" y="2352"/>
              <a:ext cx="2160" cy="0"/>
              <a:chOff x="288" y="2352"/>
              <a:chExt cx="2160" cy="0"/>
            </a:xfrm>
          </p:grpSpPr>
          <p:sp>
            <p:nvSpPr>
              <p:cNvPr id="24625" name="Line 44"/>
              <p:cNvSpPr>
                <a:spLocks noChangeShapeType="1"/>
              </p:cNvSpPr>
              <p:nvPr/>
            </p:nvSpPr>
            <p:spPr bwMode="auto">
              <a:xfrm>
                <a:off x="288" y="2352"/>
                <a:ext cx="432" cy="0"/>
              </a:xfrm>
              <a:prstGeom prst="line">
                <a:avLst/>
              </a:prstGeom>
              <a:noFill/>
              <a:ln w="31750">
                <a:solidFill>
                  <a:schemeClr val="tx1"/>
                </a:solidFill>
                <a:round/>
                <a:headEnd type="diamond" w="lg" len="lg"/>
                <a:tailEnd/>
              </a:ln>
            </p:spPr>
            <p:txBody>
              <a:bodyPr/>
              <a:lstStyle/>
              <a:p>
                <a:endParaRPr lang="en-US"/>
              </a:p>
            </p:txBody>
          </p:sp>
          <p:sp>
            <p:nvSpPr>
              <p:cNvPr id="24626" name="Line 45"/>
              <p:cNvSpPr>
                <a:spLocks noChangeShapeType="1"/>
              </p:cNvSpPr>
              <p:nvPr/>
            </p:nvSpPr>
            <p:spPr bwMode="auto">
              <a:xfrm>
                <a:off x="720" y="2352"/>
                <a:ext cx="432" cy="0"/>
              </a:xfrm>
              <a:prstGeom prst="line">
                <a:avLst/>
              </a:prstGeom>
              <a:noFill/>
              <a:ln w="31750">
                <a:solidFill>
                  <a:schemeClr val="tx1"/>
                </a:solidFill>
                <a:round/>
                <a:headEnd type="diamond" w="lg" len="lg"/>
                <a:tailEnd/>
              </a:ln>
            </p:spPr>
            <p:txBody>
              <a:bodyPr/>
              <a:lstStyle/>
              <a:p>
                <a:endParaRPr lang="en-US"/>
              </a:p>
            </p:txBody>
          </p:sp>
          <p:sp>
            <p:nvSpPr>
              <p:cNvPr id="24627" name="Line 46"/>
              <p:cNvSpPr>
                <a:spLocks noChangeShapeType="1"/>
              </p:cNvSpPr>
              <p:nvPr/>
            </p:nvSpPr>
            <p:spPr bwMode="auto">
              <a:xfrm>
                <a:off x="1152" y="2352"/>
                <a:ext cx="432" cy="0"/>
              </a:xfrm>
              <a:prstGeom prst="line">
                <a:avLst/>
              </a:prstGeom>
              <a:noFill/>
              <a:ln w="31750">
                <a:solidFill>
                  <a:schemeClr val="tx1"/>
                </a:solidFill>
                <a:round/>
                <a:headEnd type="diamond" w="lg" len="lg"/>
                <a:tailEnd/>
              </a:ln>
            </p:spPr>
            <p:txBody>
              <a:bodyPr/>
              <a:lstStyle/>
              <a:p>
                <a:endParaRPr lang="en-US"/>
              </a:p>
            </p:txBody>
          </p:sp>
          <p:sp>
            <p:nvSpPr>
              <p:cNvPr id="24628" name="Line 47"/>
              <p:cNvSpPr>
                <a:spLocks noChangeShapeType="1"/>
              </p:cNvSpPr>
              <p:nvPr/>
            </p:nvSpPr>
            <p:spPr bwMode="auto">
              <a:xfrm>
                <a:off x="1584" y="2352"/>
                <a:ext cx="432" cy="0"/>
              </a:xfrm>
              <a:prstGeom prst="line">
                <a:avLst/>
              </a:prstGeom>
              <a:noFill/>
              <a:ln w="31750">
                <a:solidFill>
                  <a:schemeClr val="tx1"/>
                </a:solidFill>
                <a:round/>
                <a:headEnd type="diamond" w="lg" len="lg"/>
                <a:tailEnd/>
              </a:ln>
            </p:spPr>
            <p:txBody>
              <a:bodyPr/>
              <a:lstStyle/>
              <a:p>
                <a:endParaRPr lang="en-US"/>
              </a:p>
            </p:txBody>
          </p:sp>
          <p:sp>
            <p:nvSpPr>
              <p:cNvPr id="24629" name="Line 48"/>
              <p:cNvSpPr>
                <a:spLocks noChangeShapeType="1"/>
              </p:cNvSpPr>
              <p:nvPr/>
            </p:nvSpPr>
            <p:spPr bwMode="auto">
              <a:xfrm>
                <a:off x="2016" y="2352"/>
                <a:ext cx="432" cy="0"/>
              </a:xfrm>
              <a:prstGeom prst="line">
                <a:avLst/>
              </a:prstGeom>
              <a:noFill/>
              <a:ln w="31750">
                <a:solidFill>
                  <a:schemeClr val="tx1"/>
                </a:solidFill>
                <a:round/>
                <a:headEnd type="diamond" w="lg" len="lg"/>
                <a:tailEnd/>
              </a:ln>
            </p:spPr>
            <p:txBody>
              <a:bodyPr/>
              <a:lstStyle/>
              <a:p>
                <a:endParaRPr lang="en-US"/>
              </a:p>
            </p:txBody>
          </p:sp>
        </p:grpSp>
      </p:grpSp>
      <p:sp>
        <p:nvSpPr>
          <p:cNvPr id="24595" name="Line 50"/>
          <p:cNvSpPr>
            <a:spLocks noChangeShapeType="1"/>
          </p:cNvSpPr>
          <p:nvPr/>
        </p:nvSpPr>
        <p:spPr bwMode="auto">
          <a:xfrm>
            <a:off x="3352800" y="1981200"/>
            <a:ext cx="46038" cy="2819400"/>
          </a:xfrm>
          <a:prstGeom prst="line">
            <a:avLst/>
          </a:prstGeom>
          <a:noFill/>
          <a:ln w="9525" cap="rnd">
            <a:solidFill>
              <a:schemeClr val="hlink"/>
            </a:solidFill>
            <a:prstDash val="sysDot"/>
            <a:round/>
            <a:headEnd/>
            <a:tailEnd/>
          </a:ln>
        </p:spPr>
        <p:txBody>
          <a:bodyPr/>
          <a:lstStyle/>
          <a:p>
            <a:endParaRPr lang="en-US"/>
          </a:p>
        </p:txBody>
      </p:sp>
      <p:sp>
        <p:nvSpPr>
          <p:cNvPr id="24596" name="Line 51"/>
          <p:cNvSpPr>
            <a:spLocks noChangeShapeType="1"/>
          </p:cNvSpPr>
          <p:nvPr/>
        </p:nvSpPr>
        <p:spPr bwMode="auto">
          <a:xfrm>
            <a:off x="3886200" y="2667000"/>
            <a:ext cx="0" cy="3048000"/>
          </a:xfrm>
          <a:prstGeom prst="line">
            <a:avLst/>
          </a:prstGeom>
          <a:noFill/>
          <a:ln w="9525" cap="rnd">
            <a:solidFill>
              <a:schemeClr val="hlink"/>
            </a:solidFill>
            <a:prstDash val="sysDot"/>
            <a:round/>
            <a:headEnd/>
            <a:tailEnd/>
          </a:ln>
        </p:spPr>
        <p:txBody>
          <a:bodyPr/>
          <a:lstStyle/>
          <a:p>
            <a:endParaRPr lang="en-US"/>
          </a:p>
        </p:txBody>
      </p:sp>
      <p:sp>
        <p:nvSpPr>
          <p:cNvPr id="24597" name="Line 52"/>
          <p:cNvSpPr>
            <a:spLocks noChangeShapeType="1"/>
          </p:cNvSpPr>
          <p:nvPr/>
        </p:nvSpPr>
        <p:spPr bwMode="auto">
          <a:xfrm>
            <a:off x="4572000" y="2667000"/>
            <a:ext cx="0" cy="3048000"/>
          </a:xfrm>
          <a:prstGeom prst="line">
            <a:avLst/>
          </a:prstGeom>
          <a:noFill/>
          <a:ln w="9525" cap="rnd">
            <a:solidFill>
              <a:schemeClr val="hlink"/>
            </a:solidFill>
            <a:prstDash val="sysDot"/>
            <a:round/>
            <a:headEnd/>
            <a:tailEnd/>
          </a:ln>
        </p:spPr>
        <p:txBody>
          <a:bodyPr/>
          <a:lstStyle/>
          <a:p>
            <a:endParaRPr lang="en-US"/>
          </a:p>
        </p:txBody>
      </p:sp>
      <p:sp>
        <p:nvSpPr>
          <p:cNvPr id="24598" name="Line 53"/>
          <p:cNvSpPr>
            <a:spLocks noChangeShapeType="1"/>
          </p:cNvSpPr>
          <p:nvPr/>
        </p:nvSpPr>
        <p:spPr bwMode="auto">
          <a:xfrm>
            <a:off x="5257800" y="2667000"/>
            <a:ext cx="0" cy="3048000"/>
          </a:xfrm>
          <a:prstGeom prst="line">
            <a:avLst/>
          </a:prstGeom>
          <a:noFill/>
          <a:ln w="9525" cap="rnd">
            <a:solidFill>
              <a:schemeClr val="hlink"/>
            </a:solidFill>
            <a:prstDash val="sysDot"/>
            <a:round/>
            <a:headEnd/>
            <a:tailEnd/>
          </a:ln>
        </p:spPr>
        <p:txBody>
          <a:bodyPr/>
          <a:lstStyle/>
          <a:p>
            <a:endParaRPr lang="en-US"/>
          </a:p>
        </p:txBody>
      </p:sp>
      <p:sp>
        <p:nvSpPr>
          <p:cNvPr id="24599" name="Line 54"/>
          <p:cNvSpPr>
            <a:spLocks noChangeShapeType="1"/>
          </p:cNvSpPr>
          <p:nvPr/>
        </p:nvSpPr>
        <p:spPr bwMode="auto">
          <a:xfrm>
            <a:off x="5943600" y="2667000"/>
            <a:ext cx="0" cy="3048000"/>
          </a:xfrm>
          <a:prstGeom prst="line">
            <a:avLst/>
          </a:prstGeom>
          <a:noFill/>
          <a:ln w="9525" cap="rnd">
            <a:solidFill>
              <a:schemeClr val="hlink"/>
            </a:solidFill>
            <a:prstDash val="sysDot"/>
            <a:round/>
            <a:headEnd/>
            <a:tailEnd/>
          </a:ln>
        </p:spPr>
        <p:txBody>
          <a:bodyPr/>
          <a:lstStyle/>
          <a:p>
            <a:endParaRPr lang="en-US"/>
          </a:p>
        </p:txBody>
      </p:sp>
      <p:sp>
        <p:nvSpPr>
          <p:cNvPr id="24600" name="Line 55"/>
          <p:cNvSpPr>
            <a:spLocks noChangeShapeType="1"/>
          </p:cNvSpPr>
          <p:nvPr/>
        </p:nvSpPr>
        <p:spPr bwMode="auto">
          <a:xfrm>
            <a:off x="6629400" y="2667000"/>
            <a:ext cx="0" cy="3048000"/>
          </a:xfrm>
          <a:prstGeom prst="line">
            <a:avLst/>
          </a:prstGeom>
          <a:noFill/>
          <a:ln w="9525" cap="rnd">
            <a:solidFill>
              <a:schemeClr val="hlink"/>
            </a:solidFill>
            <a:prstDash val="sysDot"/>
            <a:round/>
            <a:headEnd/>
            <a:tailEnd/>
          </a:ln>
        </p:spPr>
        <p:txBody>
          <a:bodyPr/>
          <a:lstStyle/>
          <a:p>
            <a:endParaRPr lang="en-US"/>
          </a:p>
        </p:txBody>
      </p:sp>
      <p:sp>
        <p:nvSpPr>
          <p:cNvPr id="24601" name="Line 56"/>
          <p:cNvSpPr>
            <a:spLocks noChangeShapeType="1"/>
          </p:cNvSpPr>
          <p:nvPr/>
        </p:nvSpPr>
        <p:spPr bwMode="auto">
          <a:xfrm>
            <a:off x="7315200" y="2667000"/>
            <a:ext cx="0" cy="3048000"/>
          </a:xfrm>
          <a:prstGeom prst="line">
            <a:avLst/>
          </a:prstGeom>
          <a:noFill/>
          <a:ln w="9525" cap="rnd">
            <a:solidFill>
              <a:schemeClr val="hlink"/>
            </a:solidFill>
            <a:prstDash val="sysDot"/>
            <a:round/>
            <a:headEnd/>
            <a:tailEnd/>
          </a:ln>
        </p:spPr>
        <p:txBody>
          <a:bodyPr/>
          <a:lstStyle/>
          <a:p>
            <a:endParaRPr lang="en-US"/>
          </a:p>
        </p:txBody>
      </p:sp>
      <p:cxnSp>
        <p:nvCxnSpPr>
          <p:cNvPr id="64" name="Straight Connector 63"/>
          <p:cNvCxnSpPr/>
          <p:nvPr/>
        </p:nvCxnSpPr>
        <p:spPr>
          <a:xfrm>
            <a:off x="3962400" y="3505200"/>
            <a:ext cx="1447800" cy="1588"/>
          </a:xfrm>
          <a:prstGeom prst="line">
            <a:avLst/>
          </a:prstGeom>
          <a:ln w="107950" cap="rnd">
            <a:solidFill>
              <a:srgbClr val="990000"/>
            </a:solidFill>
          </a:ln>
          <a:effectLst>
            <a:outerShdw blurRad="50800" dist="38100" dir="13500000" algn="ctr" rotWithShape="0">
              <a:srgbClr val="000000">
                <a:alpha val="40000"/>
              </a:srgbClr>
            </a:outerShdw>
          </a:effectLst>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5334000" y="3733800"/>
            <a:ext cx="3352800" cy="1588"/>
          </a:xfrm>
          <a:prstGeom prst="line">
            <a:avLst/>
          </a:prstGeom>
          <a:ln w="107950" cap="rnd">
            <a:gradFill flip="none" rotWithShape="1">
              <a:gsLst>
                <a:gs pos="0">
                  <a:srgbClr val="0066CC"/>
                </a:gs>
                <a:gs pos="50000">
                  <a:schemeClr val="accent1">
                    <a:tint val="44500"/>
                    <a:satMod val="160000"/>
                  </a:schemeClr>
                </a:gs>
                <a:gs pos="100000">
                  <a:schemeClr val="accent1">
                    <a:tint val="23500"/>
                    <a:satMod val="160000"/>
                  </a:schemeClr>
                </a:gs>
              </a:gsLst>
              <a:path path="shape">
                <a:fillToRect l="50000" t="50000" r="50000" b="50000"/>
              </a:path>
              <a:tileRect/>
            </a:gradFill>
          </a:ln>
          <a:effectLst>
            <a:outerShdw blurRad="50800" dist="38100" dir="13500000" algn="b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4604" name="TextBox 66"/>
          <p:cNvSpPr txBox="1">
            <a:spLocks noChangeArrowheads="1"/>
          </p:cNvSpPr>
          <p:nvPr/>
        </p:nvSpPr>
        <p:spPr bwMode="auto">
          <a:xfrm>
            <a:off x="4648200" y="3581400"/>
            <a:ext cx="609600" cy="307975"/>
          </a:xfrm>
          <a:prstGeom prst="rect">
            <a:avLst/>
          </a:prstGeom>
          <a:noFill/>
          <a:ln w="9525">
            <a:noFill/>
            <a:miter lim="800000"/>
            <a:headEnd/>
            <a:tailEnd/>
          </a:ln>
        </p:spPr>
        <p:txBody>
          <a:bodyPr>
            <a:spAutoFit/>
          </a:bodyPr>
          <a:lstStyle/>
          <a:p>
            <a:r>
              <a:rPr lang="en-US" sz="1400"/>
              <a:t>Coho</a:t>
            </a:r>
          </a:p>
        </p:txBody>
      </p:sp>
      <p:sp>
        <p:nvSpPr>
          <p:cNvPr id="24605" name="TextBox 67"/>
          <p:cNvSpPr txBox="1">
            <a:spLocks noChangeArrowheads="1"/>
          </p:cNvSpPr>
          <p:nvPr/>
        </p:nvSpPr>
        <p:spPr bwMode="auto">
          <a:xfrm>
            <a:off x="2971800" y="3352800"/>
            <a:ext cx="990600" cy="307975"/>
          </a:xfrm>
          <a:prstGeom prst="rect">
            <a:avLst/>
          </a:prstGeom>
          <a:noFill/>
          <a:ln w="9525">
            <a:noFill/>
            <a:miter lim="800000"/>
            <a:headEnd/>
            <a:tailEnd/>
          </a:ln>
        </p:spPr>
        <p:txBody>
          <a:bodyPr>
            <a:spAutoFit/>
          </a:bodyPr>
          <a:lstStyle/>
          <a:p>
            <a:r>
              <a:rPr lang="en-US" sz="1400"/>
              <a:t>Sockeye</a:t>
            </a:r>
          </a:p>
        </p:txBody>
      </p:sp>
      <p:cxnSp>
        <p:nvCxnSpPr>
          <p:cNvPr id="61" name="Straight Connector 60"/>
          <p:cNvCxnSpPr/>
          <p:nvPr/>
        </p:nvCxnSpPr>
        <p:spPr>
          <a:xfrm>
            <a:off x="3581400" y="3962400"/>
            <a:ext cx="1219200" cy="1588"/>
          </a:xfrm>
          <a:prstGeom prst="line">
            <a:avLst/>
          </a:prstGeom>
          <a:ln w="107950" cap="rnd">
            <a:solidFill>
              <a:srgbClr val="D76303"/>
            </a:solidFill>
          </a:ln>
          <a:effectLst>
            <a:outerShdw blurRad="50800" dist="38100" dir="13500000" algn="ctr" rotWithShape="0">
              <a:srgbClr val="000000">
                <a:alpha val="40000"/>
              </a:srgbClr>
            </a:outerShdw>
          </a:effectLst>
        </p:spPr>
        <p:style>
          <a:lnRef idx="1">
            <a:schemeClr val="accent1"/>
          </a:lnRef>
          <a:fillRef idx="0">
            <a:schemeClr val="accent1"/>
          </a:fillRef>
          <a:effectRef idx="0">
            <a:schemeClr val="accent1"/>
          </a:effectRef>
          <a:fontRef idx="minor">
            <a:schemeClr val="tx1"/>
          </a:fontRef>
        </p:style>
      </p:cxnSp>
      <p:sp>
        <p:nvSpPr>
          <p:cNvPr id="24607" name="TextBox 67"/>
          <p:cNvSpPr txBox="1">
            <a:spLocks noChangeArrowheads="1"/>
          </p:cNvSpPr>
          <p:nvPr/>
        </p:nvSpPr>
        <p:spPr bwMode="auto">
          <a:xfrm>
            <a:off x="2667000" y="3810000"/>
            <a:ext cx="609600" cy="307975"/>
          </a:xfrm>
          <a:prstGeom prst="rect">
            <a:avLst/>
          </a:prstGeom>
          <a:noFill/>
          <a:ln w="9525">
            <a:noFill/>
            <a:miter lim="800000"/>
            <a:headEnd/>
            <a:tailEnd/>
          </a:ln>
        </p:spPr>
        <p:txBody>
          <a:bodyPr>
            <a:spAutoFit/>
          </a:bodyPr>
          <a:lstStyle/>
          <a:p>
            <a:r>
              <a:rPr lang="en-US" sz="1400"/>
              <a:t>Shad</a:t>
            </a:r>
          </a:p>
        </p:txBody>
      </p:sp>
      <p:cxnSp>
        <p:nvCxnSpPr>
          <p:cNvPr id="66" name="Straight Connector 65"/>
          <p:cNvCxnSpPr/>
          <p:nvPr/>
        </p:nvCxnSpPr>
        <p:spPr>
          <a:xfrm>
            <a:off x="533400" y="3048000"/>
            <a:ext cx="3657600" cy="1588"/>
          </a:xfrm>
          <a:prstGeom prst="line">
            <a:avLst/>
          </a:prstGeom>
          <a:ln w="107950">
            <a:solidFill>
              <a:srgbClr val="00FF00"/>
            </a:solidFill>
            <a:headEnd type="triangle"/>
            <a:tailEnd type="none"/>
          </a:ln>
          <a:effectLst>
            <a:outerShdw blurRad="50800" dist="38100" dir="13500000" algn="b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4609" name="TextBox 67"/>
          <p:cNvSpPr txBox="1">
            <a:spLocks noChangeArrowheads="1"/>
          </p:cNvSpPr>
          <p:nvPr/>
        </p:nvSpPr>
        <p:spPr bwMode="auto">
          <a:xfrm>
            <a:off x="4114800" y="4724400"/>
            <a:ext cx="2133600" cy="307975"/>
          </a:xfrm>
          <a:prstGeom prst="rect">
            <a:avLst/>
          </a:prstGeom>
          <a:noFill/>
          <a:ln w="9525">
            <a:noFill/>
            <a:miter lim="800000"/>
            <a:headEnd/>
            <a:tailEnd/>
          </a:ln>
        </p:spPr>
        <p:txBody>
          <a:bodyPr>
            <a:spAutoFit/>
          </a:bodyPr>
          <a:lstStyle/>
          <a:p>
            <a:r>
              <a:rPr lang="en-US" sz="1400"/>
              <a:t>Summer Steelhead</a:t>
            </a:r>
          </a:p>
        </p:txBody>
      </p:sp>
      <p:sp>
        <p:nvSpPr>
          <p:cNvPr id="24610" name="TextBox 68"/>
          <p:cNvSpPr txBox="1">
            <a:spLocks noChangeArrowheads="1"/>
          </p:cNvSpPr>
          <p:nvPr/>
        </p:nvSpPr>
        <p:spPr bwMode="auto">
          <a:xfrm>
            <a:off x="914400" y="4724400"/>
            <a:ext cx="1524000" cy="307975"/>
          </a:xfrm>
          <a:prstGeom prst="rect">
            <a:avLst/>
          </a:prstGeom>
          <a:noFill/>
          <a:ln w="9525">
            <a:noFill/>
            <a:miter lim="800000"/>
            <a:headEnd/>
            <a:tailEnd/>
          </a:ln>
        </p:spPr>
        <p:txBody>
          <a:bodyPr>
            <a:spAutoFit/>
          </a:bodyPr>
          <a:lstStyle/>
          <a:p>
            <a:r>
              <a:rPr lang="en-US" sz="1400"/>
              <a:t>Winter Steelhead</a:t>
            </a:r>
          </a:p>
        </p:txBody>
      </p:sp>
      <p:sp>
        <p:nvSpPr>
          <p:cNvPr id="24611" name="TextBox 69"/>
          <p:cNvSpPr txBox="1">
            <a:spLocks noChangeArrowheads="1"/>
          </p:cNvSpPr>
          <p:nvPr/>
        </p:nvSpPr>
        <p:spPr bwMode="auto">
          <a:xfrm>
            <a:off x="7162800" y="4724400"/>
            <a:ext cx="1524000" cy="307975"/>
          </a:xfrm>
          <a:prstGeom prst="rect">
            <a:avLst/>
          </a:prstGeom>
          <a:noFill/>
          <a:ln w="9525">
            <a:noFill/>
            <a:miter lim="800000"/>
            <a:headEnd/>
            <a:tailEnd/>
          </a:ln>
        </p:spPr>
        <p:txBody>
          <a:bodyPr>
            <a:spAutoFit/>
          </a:bodyPr>
          <a:lstStyle/>
          <a:p>
            <a:r>
              <a:rPr lang="en-US" sz="1400"/>
              <a:t>Winter Steelhead</a:t>
            </a:r>
          </a:p>
        </p:txBody>
      </p:sp>
      <p:cxnSp>
        <p:nvCxnSpPr>
          <p:cNvPr id="72" name="Straight Connector 71"/>
          <p:cNvCxnSpPr/>
          <p:nvPr/>
        </p:nvCxnSpPr>
        <p:spPr>
          <a:xfrm>
            <a:off x="6934200" y="4191000"/>
            <a:ext cx="1752600" cy="1588"/>
          </a:xfrm>
          <a:prstGeom prst="line">
            <a:avLst/>
          </a:prstGeom>
          <a:ln w="107950" cap="rnd">
            <a:solidFill>
              <a:srgbClr val="CC3300"/>
            </a:solidFill>
          </a:ln>
          <a:effectLst>
            <a:outerShdw blurRad="50800" dist="38100" dir="13500000" algn="ctr" rotWithShape="0">
              <a:srgbClr val="000000">
                <a:alpha val="40000"/>
              </a:srgbClr>
            </a:outerShdw>
          </a:effectLst>
        </p:spPr>
        <p:style>
          <a:lnRef idx="1">
            <a:schemeClr val="accent1"/>
          </a:lnRef>
          <a:fillRef idx="0">
            <a:schemeClr val="accent1"/>
          </a:fillRef>
          <a:effectRef idx="0">
            <a:schemeClr val="accent1"/>
          </a:effectRef>
          <a:fontRef idx="minor">
            <a:schemeClr val="tx1"/>
          </a:fontRef>
        </p:style>
      </p:cxnSp>
      <p:sp>
        <p:nvSpPr>
          <p:cNvPr id="24613" name="TextBox 67"/>
          <p:cNvSpPr txBox="1">
            <a:spLocks noChangeArrowheads="1"/>
          </p:cNvSpPr>
          <p:nvPr/>
        </p:nvSpPr>
        <p:spPr bwMode="auto">
          <a:xfrm>
            <a:off x="6324600" y="4038600"/>
            <a:ext cx="762000" cy="307975"/>
          </a:xfrm>
          <a:prstGeom prst="rect">
            <a:avLst/>
          </a:prstGeom>
          <a:noFill/>
          <a:ln w="9525">
            <a:noFill/>
            <a:miter lim="800000"/>
            <a:headEnd/>
            <a:tailEnd/>
          </a:ln>
        </p:spPr>
        <p:txBody>
          <a:bodyPr>
            <a:spAutoFit/>
          </a:bodyPr>
          <a:lstStyle/>
          <a:p>
            <a:r>
              <a:rPr lang="en-US" sz="1400"/>
              <a:t>Chum</a:t>
            </a:r>
          </a:p>
        </p:txBody>
      </p:sp>
      <p:cxnSp>
        <p:nvCxnSpPr>
          <p:cNvPr id="76" name="Straight Connector 75"/>
          <p:cNvCxnSpPr/>
          <p:nvPr/>
        </p:nvCxnSpPr>
        <p:spPr>
          <a:xfrm>
            <a:off x="5334000" y="3048000"/>
            <a:ext cx="3429000" cy="1588"/>
          </a:xfrm>
          <a:prstGeom prst="line">
            <a:avLst/>
          </a:prstGeom>
          <a:ln w="107950">
            <a:solidFill>
              <a:srgbClr val="FFC000"/>
            </a:solidFill>
            <a:headEnd type="none"/>
            <a:tailEnd type="triangle"/>
          </a:ln>
          <a:effectLst>
            <a:outerShdw blurRad="50800" dist="38100" dir="13500000" algn="b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4191000" y="3048000"/>
            <a:ext cx="1143000" cy="1588"/>
          </a:xfrm>
          <a:prstGeom prst="line">
            <a:avLst/>
          </a:prstGeom>
          <a:ln w="107950" cap="flat">
            <a:solidFill>
              <a:srgbClr val="00D69E"/>
            </a:solidFill>
          </a:ln>
          <a:effectLst>
            <a:outerShdw blurRad="25400" dist="38100" dir="13500000" algn="ctr" rotWithShape="0">
              <a:srgbClr val="000000">
                <a:alpha val="40000"/>
              </a:srgbClr>
            </a:outerShdw>
          </a:effectLst>
        </p:spPr>
        <p:style>
          <a:lnRef idx="1">
            <a:schemeClr val="accent1"/>
          </a:lnRef>
          <a:fillRef idx="0">
            <a:schemeClr val="accent1"/>
          </a:fillRef>
          <a:effectRef idx="0">
            <a:schemeClr val="accent1"/>
          </a:effectRef>
          <a:fontRef idx="minor">
            <a:schemeClr val="tx1"/>
          </a:fontRef>
        </p:style>
      </p:cxnSp>
      <p:sp>
        <p:nvSpPr>
          <p:cNvPr id="24616" name="TextBox 67"/>
          <p:cNvSpPr txBox="1">
            <a:spLocks noChangeArrowheads="1"/>
          </p:cNvSpPr>
          <p:nvPr/>
        </p:nvSpPr>
        <p:spPr bwMode="auto">
          <a:xfrm>
            <a:off x="1371600" y="3048000"/>
            <a:ext cx="1600200" cy="307975"/>
          </a:xfrm>
          <a:prstGeom prst="rect">
            <a:avLst/>
          </a:prstGeom>
          <a:noFill/>
          <a:ln w="9525">
            <a:noFill/>
            <a:miter lim="800000"/>
            <a:headEnd/>
            <a:tailEnd/>
          </a:ln>
        </p:spPr>
        <p:txBody>
          <a:bodyPr>
            <a:spAutoFit/>
          </a:bodyPr>
          <a:lstStyle/>
          <a:p>
            <a:r>
              <a:rPr lang="en-US" sz="1400"/>
              <a:t>Spring Chinook</a:t>
            </a:r>
          </a:p>
        </p:txBody>
      </p:sp>
      <p:sp>
        <p:nvSpPr>
          <p:cNvPr id="24617" name="TextBox 67"/>
          <p:cNvSpPr txBox="1">
            <a:spLocks noChangeArrowheads="1"/>
          </p:cNvSpPr>
          <p:nvPr/>
        </p:nvSpPr>
        <p:spPr bwMode="auto">
          <a:xfrm>
            <a:off x="4038600" y="3048000"/>
            <a:ext cx="1600200" cy="307975"/>
          </a:xfrm>
          <a:prstGeom prst="rect">
            <a:avLst/>
          </a:prstGeom>
          <a:noFill/>
          <a:ln w="9525">
            <a:noFill/>
            <a:miter lim="800000"/>
            <a:headEnd/>
            <a:tailEnd/>
          </a:ln>
        </p:spPr>
        <p:txBody>
          <a:bodyPr>
            <a:spAutoFit/>
          </a:bodyPr>
          <a:lstStyle/>
          <a:p>
            <a:r>
              <a:rPr lang="en-US" sz="1400"/>
              <a:t>Summer Chinook</a:t>
            </a:r>
          </a:p>
        </p:txBody>
      </p:sp>
      <p:sp>
        <p:nvSpPr>
          <p:cNvPr id="24618" name="TextBox 67"/>
          <p:cNvSpPr txBox="1">
            <a:spLocks noChangeArrowheads="1"/>
          </p:cNvSpPr>
          <p:nvPr/>
        </p:nvSpPr>
        <p:spPr bwMode="auto">
          <a:xfrm>
            <a:off x="6553200" y="3048000"/>
            <a:ext cx="1600200" cy="307975"/>
          </a:xfrm>
          <a:prstGeom prst="rect">
            <a:avLst/>
          </a:prstGeom>
          <a:noFill/>
          <a:ln w="9525">
            <a:noFill/>
            <a:miter lim="800000"/>
            <a:headEnd/>
            <a:tailEnd/>
          </a:ln>
        </p:spPr>
        <p:txBody>
          <a:bodyPr>
            <a:spAutoFit/>
          </a:bodyPr>
          <a:lstStyle/>
          <a:p>
            <a:r>
              <a:rPr lang="en-US" sz="1400"/>
              <a:t>Fall Chinook</a:t>
            </a:r>
          </a:p>
        </p:txBody>
      </p:sp>
      <p:cxnSp>
        <p:nvCxnSpPr>
          <p:cNvPr id="86" name="Straight Connector 85"/>
          <p:cNvCxnSpPr/>
          <p:nvPr/>
        </p:nvCxnSpPr>
        <p:spPr>
          <a:xfrm>
            <a:off x="533400" y="5410200"/>
            <a:ext cx="8077200" cy="1588"/>
          </a:xfrm>
          <a:prstGeom prst="line">
            <a:avLst/>
          </a:prstGeom>
          <a:ln w="107950">
            <a:solidFill>
              <a:schemeClr val="accent6">
                <a:lumMod val="75000"/>
              </a:schemeClr>
            </a:solidFill>
            <a:headEnd type="triangle"/>
            <a:tailEnd type="triangle"/>
          </a:ln>
          <a:effectLst>
            <a:outerShdw blurRad="50800" dist="38100" dir="13500000" algn="b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4620" name="TextBox 86"/>
          <p:cNvSpPr txBox="1">
            <a:spLocks noChangeArrowheads="1"/>
          </p:cNvSpPr>
          <p:nvPr/>
        </p:nvSpPr>
        <p:spPr bwMode="auto">
          <a:xfrm>
            <a:off x="3124200" y="5257800"/>
            <a:ext cx="2895600" cy="304800"/>
          </a:xfrm>
          <a:prstGeom prst="rect">
            <a:avLst/>
          </a:prstGeom>
          <a:noFill/>
          <a:ln w="9525">
            <a:noFill/>
            <a:miter lim="800000"/>
            <a:headEnd/>
            <a:tailEnd/>
          </a:ln>
        </p:spPr>
        <p:txBody>
          <a:bodyPr>
            <a:spAutoFit/>
          </a:bodyPr>
          <a:lstStyle/>
          <a:p>
            <a:r>
              <a:rPr lang="en-US" sz="1400"/>
              <a:t>White  and Green Sturgeon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Columbia River Compact</a:t>
            </a:r>
          </a:p>
        </p:txBody>
      </p:sp>
      <p:sp>
        <p:nvSpPr>
          <p:cNvPr id="3" name="Content Placeholder 2"/>
          <p:cNvSpPr>
            <a:spLocks noGrp="1"/>
          </p:cNvSpPr>
          <p:nvPr>
            <p:ph idx="1"/>
          </p:nvPr>
        </p:nvSpPr>
        <p:spPr/>
        <p:txBody>
          <a:bodyPr/>
          <a:lstStyle/>
          <a:p>
            <a:pPr>
              <a:lnSpc>
                <a:spcPct val="90000"/>
              </a:lnSpc>
            </a:pPr>
            <a:r>
              <a:rPr lang="en-US" dirty="0"/>
              <a:t>Compact and agreement between Oregon and Washington ratified by Congress 1918</a:t>
            </a:r>
          </a:p>
          <a:p>
            <a:pPr>
              <a:lnSpc>
                <a:spcPct val="90000"/>
              </a:lnSpc>
            </a:pPr>
            <a:r>
              <a:rPr lang="en-US" dirty="0"/>
              <a:t>Laws adopted by mutual consent </a:t>
            </a:r>
          </a:p>
          <a:p>
            <a:pPr>
              <a:lnSpc>
                <a:spcPct val="90000"/>
              </a:lnSpc>
            </a:pPr>
            <a:r>
              <a:rPr lang="en-US" dirty="0"/>
              <a:t>Fishery decision-making authority</a:t>
            </a:r>
          </a:p>
          <a:p>
            <a:pPr lvl="1">
              <a:lnSpc>
                <a:spcPct val="90000"/>
              </a:lnSpc>
            </a:pPr>
            <a:r>
              <a:rPr lang="en-US" dirty="0"/>
              <a:t>Provides concurrent jurisdiction of Columbia fisheries</a:t>
            </a:r>
          </a:p>
          <a:p>
            <a:pPr lvl="1">
              <a:lnSpc>
                <a:spcPct val="90000"/>
              </a:lnSpc>
            </a:pPr>
            <a:r>
              <a:rPr lang="en-US" dirty="0"/>
              <a:t>Compact comprised of Directors or designees of WDFW and ODFW</a:t>
            </a:r>
          </a:p>
          <a:p>
            <a:pPr lvl="1">
              <a:lnSpc>
                <a:spcPct val="90000"/>
              </a:lnSpc>
            </a:pPr>
            <a:r>
              <a:rPr lang="en-US" dirty="0"/>
              <a:t>Public hearings held to adopt or modify seasons and regulations</a:t>
            </a:r>
          </a:p>
          <a:p>
            <a:pPr lvl="1">
              <a:lnSpc>
                <a:spcPct val="90000"/>
              </a:lnSpc>
            </a:pPr>
            <a:r>
              <a:rPr lang="en-US" dirty="0"/>
              <a:t>Regulations reflect harvest sharing and conservation requirements of US v Oregon, ESA, and state policies </a:t>
            </a:r>
          </a:p>
          <a:p>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dirty="0"/>
              <a:t>Management Cycle</a:t>
            </a:r>
          </a:p>
        </p:txBody>
      </p:sp>
      <p:sp>
        <p:nvSpPr>
          <p:cNvPr id="20483" name="Content Placeholder 2"/>
          <p:cNvSpPr>
            <a:spLocks noGrp="1"/>
          </p:cNvSpPr>
          <p:nvPr>
            <p:ph idx="1"/>
          </p:nvPr>
        </p:nvSpPr>
        <p:spPr>
          <a:xfrm>
            <a:off x="381000" y="2057400"/>
            <a:ext cx="8229600" cy="3962400"/>
          </a:xfrm>
        </p:spPr>
        <p:txBody>
          <a:bodyPr>
            <a:normAutofit/>
          </a:bodyPr>
          <a:lstStyle/>
          <a:p>
            <a:r>
              <a:rPr lang="en-US" dirty="0"/>
              <a:t>Preseason forecasts with TAC</a:t>
            </a:r>
          </a:p>
          <a:p>
            <a:r>
              <a:rPr lang="en-US" dirty="0"/>
              <a:t>Meet with Advisor Groups to develop seasons</a:t>
            </a:r>
          </a:p>
          <a:p>
            <a:pPr lvl="1"/>
            <a:r>
              <a:rPr lang="en-US" dirty="0"/>
              <a:t>Columbia River Recreational and Commercial</a:t>
            </a:r>
          </a:p>
          <a:p>
            <a:r>
              <a:rPr lang="en-US" dirty="0"/>
              <a:t>Compact/Joint State hearing</a:t>
            </a:r>
          </a:p>
          <a:p>
            <a:pPr lvl="1"/>
            <a:r>
              <a:rPr lang="en-US" dirty="0"/>
              <a:t>Public provides comments on recommendations </a:t>
            </a:r>
          </a:p>
          <a:p>
            <a:r>
              <a:rPr lang="en-US" dirty="0"/>
              <a:t>Monitor fisheries and runs in-season (TAC)</a:t>
            </a:r>
          </a:p>
          <a:p>
            <a:pPr lvl="1"/>
            <a:r>
              <a:rPr lang="en-US" dirty="0"/>
              <a:t>Catch estimates, CWTs, dam counts</a:t>
            </a:r>
          </a:p>
          <a:p>
            <a:r>
              <a:rPr lang="en-US" dirty="0"/>
              <a:t>Modify fisheries as needed</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Forecast Updates and In-Season Management</a:t>
            </a:r>
          </a:p>
        </p:txBody>
      </p:sp>
      <p:sp>
        <p:nvSpPr>
          <p:cNvPr id="3" name="Content Placeholder 2"/>
          <p:cNvSpPr>
            <a:spLocks noGrp="1"/>
          </p:cNvSpPr>
          <p:nvPr>
            <p:ph idx="1"/>
          </p:nvPr>
        </p:nvSpPr>
        <p:spPr/>
        <p:txBody>
          <a:bodyPr>
            <a:normAutofit/>
          </a:bodyPr>
          <a:lstStyle/>
          <a:p>
            <a:r>
              <a:rPr lang="en-US" dirty="0"/>
              <a:t>Expected run to Bonneville updated first</a:t>
            </a:r>
          </a:p>
          <a:p>
            <a:r>
              <a:rPr lang="en-US" dirty="0"/>
              <a:t>Catches in lower river fisheries added to get river mouth run size</a:t>
            </a:r>
          </a:p>
          <a:p>
            <a:pPr lvl="1"/>
            <a:r>
              <a:rPr lang="en-US" dirty="0"/>
              <a:t>Actual catches plus any additional expected catches derived from harvest models</a:t>
            </a:r>
          </a:p>
          <a:p>
            <a:r>
              <a:rPr lang="en-US" dirty="0"/>
              <a:t>Run sizes normally updated weekly – sometimes twice a week</a:t>
            </a:r>
          </a:p>
          <a:p>
            <a:r>
              <a:rPr lang="en-US" dirty="0"/>
              <a:t>Fisheries catch by stock in-season based on CWT analysis</a:t>
            </a:r>
          </a:p>
        </p:txBody>
      </p:sp>
    </p:spTree>
    <p:extLst>
      <p:ext uri="{BB962C8B-B14F-4D97-AF65-F5344CB8AC3E}">
        <p14:creationId xmlns:p14="http://schemas.microsoft.com/office/powerpoint/2010/main" val="4163108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title"/>
          </p:nvPr>
        </p:nvSpPr>
        <p:spPr/>
        <p:txBody>
          <a:bodyPr>
            <a:normAutofit fontScale="90000"/>
          </a:bodyPr>
          <a:lstStyle/>
          <a:p>
            <a:r>
              <a:rPr lang="en-US" dirty="0"/>
              <a:t>Average Compact/Joint State Hearings</a:t>
            </a:r>
            <a:endParaRPr lang="en-US" b="1" dirty="0">
              <a:solidFill>
                <a:schemeClr val="folHlink"/>
              </a:solidFill>
            </a:endParaRPr>
          </a:p>
        </p:txBody>
      </p:sp>
      <p:grpSp>
        <p:nvGrpSpPr>
          <p:cNvPr id="2" name="Group 21"/>
          <p:cNvGrpSpPr>
            <a:grpSpLocks/>
          </p:cNvGrpSpPr>
          <p:nvPr/>
        </p:nvGrpSpPr>
        <p:grpSpPr bwMode="auto">
          <a:xfrm>
            <a:off x="457200" y="2667000"/>
            <a:ext cx="8229600" cy="0"/>
            <a:chOff x="288" y="2352"/>
            <a:chExt cx="5184" cy="0"/>
          </a:xfrm>
        </p:grpSpPr>
        <p:grpSp>
          <p:nvGrpSpPr>
            <p:cNvPr id="3" name="Group 14"/>
            <p:cNvGrpSpPr>
              <a:grpSpLocks/>
            </p:cNvGrpSpPr>
            <p:nvPr/>
          </p:nvGrpSpPr>
          <p:grpSpPr bwMode="auto">
            <a:xfrm>
              <a:off x="288" y="2352"/>
              <a:ext cx="2160" cy="0"/>
              <a:chOff x="288" y="2352"/>
              <a:chExt cx="2160" cy="0"/>
            </a:xfrm>
          </p:grpSpPr>
          <p:sp>
            <p:nvSpPr>
              <p:cNvPr id="14398" name="Line 6"/>
              <p:cNvSpPr>
                <a:spLocks noChangeShapeType="1"/>
              </p:cNvSpPr>
              <p:nvPr/>
            </p:nvSpPr>
            <p:spPr bwMode="auto">
              <a:xfrm>
                <a:off x="288" y="2352"/>
                <a:ext cx="432" cy="0"/>
              </a:xfrm>
              <a:prstGeom prst="line">
                <a:avLst/>
              </a:prstGeom>
              <a:noFill/>
              <a:ln w="31750">
                <a:solidFill>
                  <a:schemeClr val="tx1"/>
                </a:solidFill>
                <a:round/>
                <a:headEnd type="diamond" w="lg" len="lg"/>
                <a:tailEnd/>
              </a:ln>
            </p:spPr>
            <p:txBody>
              <a:bodyPr/>
              <a:lstStyle/>
              <a:p>
                <a:endParaRPr lang="en-US"/>
              </a:p>
            </p:txBody>
          </p:sp>
          <p:sp>
            <p:nvSpPr>
              <p:cNvPr id="14399" name="Line 7"/>
              <p:cNvSpPr>
                <a:spLocks noChangeShapeType="1"/>
              </p:cNvSpPr>
              <p:nvPr/>
            </p:nvSpPr>
            <p:spPr bwMode="auto">
              <a:xfrm>
                <a:off x="720" y="2352"/>
                <a:ext cx="432" cy="0"/>
              </a:xfrm>
              <a:prstGeom prst="line">
                <a:avLst/>
              </a:prstGeom>
              <a:noFill/>
              <a:ln w="31750">
                <a:solidFill>
                  <a:schemeClr val="tx1"/>
                </a:solidFill>
                <a:round/>
                <a:headEnd type="diamond" w="lg" len="lg"/>
                <a:tailEnd/>
              </a:ln>
            </p:spPr>
            <p:txBody>
              <a:bodyPr/>
              <a:lstStyle/>
              <a:p>
                <a:endParaRPr lang="en-US"/>
              </a:p>
            </p:txBody>
          </p:sp>
          <p:sp>
            <p:nvSpPr>
              <p:cNvPr id="14400" name="Line 8"/>
              <p:cNvSpPr>
                <a:spLocks noChangeShapeType="1"/>
              </p:cNvSpPr>
              <p:nvPr/>
            </p:nvSpPr>
            <p:spPr bwMode="auto">
              <a:xfrm>
                <a:off x="1152" y="2352"/>
                <a:ext cx="432" cy="0"/>
              </a:xfrm>
              <a:prstGeom prst="line">
                <a:avLst/>
              </a:prstGeom>
              <a:noFill/>
              <a:ln w="31750">
                <a:solidFill>
                  <a:schemeClr val="tx1"/>
                </a:solidFill>
                <a:round/>
                <a:headEnd type="diamond" w="lg" len="lg"/>
                <a:tailEnd/>
              </a:ln>
            </p:spPr>
            <p:txBody>
              <a:bodyPr/>
              <a:lstStyle/>
              <a:p>
                <a:endParaRPr lang="en-US"/>
              </a:p>
            </p:txBody>
          </p:sp>
          <p:sp>
            <p:nvSpPr>
              <p:cNvPr id="14401" name="Line 9"/>
              <p:cNvSpPr>
                <a:spLocks noChangeShapeType="1"/>
              </p:cNvSpPr>
              <p:nvPr/>
            </p:nvSpPr>
            <p:spPr bwMode="auto">
              <a:xfrm>
                <a:off x="1584" y="2352"/>
                <a:ext cx="432" cy="0"/>
              </a:xfrm>
              <a:prstGeom prst="line">
                <a:avLst/>
              </a:prstGeom>
              <a:noFill/>
              <a:ln w="31750">
                <a:solidFill>
                  <a:schemeClr val="tx1"/>
                </a:solidFill>
                <a:round/>
                <a:headEnd type="diamond" w="lg" len="lg"/>
                <a:tailEnd/>
              </a:ln>
            </p:spPr>
            <p:txBody>
              <a:bodyPr/>
              <a:lstStyle/>
              <a:p>
                <a:endParaRPr lang="en-US"/>
              </a:p>
            </p:txBody>
          </p:sp>
          <p:sp>
            <p:nvSpPr>
              <p:cNvPr id="14402" name="Line 10"/>
              <p:cNvSpPr>
                <a:spLocks noChangeShapeType="1"/>
              </p:cNvSpPr>
              <p:nvPr/>
            </p:nvSpPr>
            <p:spPr bwMode="auto">
              <a:xfrm>
                <a:off x="2016" y="2352"/>
                <a:ext cx="432" cy="0"/>
              </a:xfrm>
              <a:prstGeom prst="line">
                <a:avLst/>
              </a:prstGeom>
              <a:noFill/>
              <a:ln w="31750">
                <a:solidFill>
                  <a:schemeClr val="tx1"/>
                </a:solidFill>
                <a:round/>
                <a:headEnd type="diamond" w="lg" len="lg"/>
                <a:tailEnd/>
              </a:ln>
            </p:spPr>
            <p:txBody>
              <a:bodyPr/>
              <a:lstStyle/>
              <a:p>
                <a:endParaRPr lang="en-US"/>
              </a:p>
            </p:txBody>
          </p:sp>
        </p:grpSp>
        <p:sp>
          <p:nvSpPr>
            <p:cNvPr id="14390" name="Line 12"/>
            <p:cNvSpPr>
              <a:spLocks noChangeShapeType="1"/>
            </p:cNvSpPr>
            <p:nvPr/>
          </p:nvSpPr>
          <p:spPr bwMode="auto">
            <a:xfrm>
              <a:off x="5040" y="2352"/>
              <a:ext cx="432" cy="0"/>
            </a:xfrm>
            <a:prstGeom prst="line">
              <a:avLst/>
            </a:prstGeom>
            <a:noFill/>
            <a:ln w="31750">
              <a:solidFill>
                <a:schemeClr val="tx1"/>
              </a:solidFill>
              <a:round/>
              <a:headEnd type="diamond" w="lg" len="lg"/>
              <a:tailEnd type="diamond" w="lg" len="med"/>
            </a:ln>
          </p:spPr>
          <p:txBody>
            <a:bodyPr/>
            <a:lstStyle/>
            <a:p>
              <a:endParaRPr lang="en-US"/>
            </a:p>
          </p:txBody>
        </p:sp>
        <p:sp>
          <p:nvSpPr>
            <p:cNvPr id="14391" name="Line 13"/>
            <p:cNvSpPr>
              <a:spLocks noChangeShapeType="1"/>
            </p:cNvSpPr>
            <p:nvPr/>
          </p:nvSpPr>
          <p:spPr bwMode="auto">
            <a:xfrm>
              <a:off x="4608" y="2352"/>
              <a:ext cx="432" cy="0"/>
            </a:xfrm>
            <a:prstGeom prst="line">
              <a:avLst/>
            </a:prstGeom>
            <a:noFill/>
            <a:ln w="31750">
              <a:solidFill>
                <a:schemeClr val="tx1"/>
              </a:solidFill>
              <a:round/>
              <a:headEnd type="diamond" w="lg" len="lg"/>
              <a:tailEnd/>
            </a:ln>
          </p:spPr>
          <p:txBody>
            <a:bodyPr/>
            <a:lstStyle/>
            <a:p>
              <a:endParaRPr lang="en-US"/>
            </a:p>
          </p:txBody>
        </p:sp>
        <p:grpSp>
          <p:nvGrpSpPr>
            <p:cNvPr id="4" name="Group 15"/>
            <p:cNvGrpSpPr>
              <a:grpSpLocks/>
            </p:cNvGrpSpPr>
            <p:nvPr/>
          </p:nvGrpSpPr>
          <p:grpSpPr bwMode="auto">
            <a:xfrm>
              <a:off x="2448" y="2352"/>
              <a:ext cx="2160" cy="0"/>
              <a:chOff x="288" y="2352"/>
              <a:chExt cx="2160" cy="0"/>
            </a:xfrm>
          </p:grpSpPr>
          <p:sp>
            <p:nvSpPr>
              <p:cNvPr id="14393" name="Line 16"/>
              <p:cNvSpPr>
                <a:spLocks noChangeShapeType="1"/>
              </p:cNvSpPr>
              <p:nvPr/>
            </p:nvSpPr>
            <p:spPr bwMode="auto">
              <a:xfrm>
                <a:off x="288" y="2352"/>
                <a:ext cx="432" cy="0"/>
              </a:xfrm>
              <a:prstGeom prst="line">
                <a:avLst/>
              </a:prstGeom>
              <a:noFill/>
              <a:ln w="31750">
                <a:solidFill>
                  <a:schemeClr val="tx1"/>
                </a:solidFill>
                <a:round/>
                <a:headEnd type="diamond" w="lg" len="lg"/>
                <a:tailEnd/>
              </a:ln>
            </p:spPr>
            <p:txBody>
              <a:bodyPr/>
              <a:lstStyle/>
              <a:p>
                <a:endParaRPr lang="en-US"/>
              </a:p>
            </p:txBody>
          </p:sp>
          <p:sp>
            <p:nvSpPr>
              <p:cNvPr id="14394" name="Line 17"/>
              <p:cNvSpPr>
                <a:spLocks noChangeShapeType="1"/>
              </p:cNvSpPr>
              <p:nvPr/>
            </p:nvSpPr>
            <p:spPr bwMode="auto">
              <a:xfrm>
                <a:off x="720" y="2352"/>
                <a:ext cx="432" cy="0"/>
              </a:xfrm>
              <a:prstGeom prst="line">
                <a:avLst/>
              </a:prstGeom>
              <a:noFill/>
              <a:ln w="31750">
                <a:solidFill>
                  <a:schemeClr val="tx1"/>
                </a:solidFill>
                <a:round/>
                <a:headEnd type="diamond" w="lg" len="lg"/>
                <a:tailEnd/>
              </a:ln>
            </p:spPr>
            <p:txBody>
              <a:bodyPr/>
              <a:lstStyle/>
              <a:p>
                <a:endParaRPr lang="en-US"/>
              </a:p>
            </p:txBody>
          </p:sp>
          <p:sp>
            <p:nvSpPr>
              <p:cNvPr id="14395" name="Line 18"/>
              <p:cNvSpPr>
                <a:spLocks noChangeShapeType="1"/>
              </p:cNvSpPr>
              <p:nvPr/>
            </p:nvSpPr>
            <p:spPr bwMode="auto">
              <a:xfrm>
                <a:off x="1152" y="2352"/>
                <a:ext cx="432" cy="0"/>
              </a:xfrm>
              <a:prstGeom prst="line">
                <a:avLst/>
              </a:prstGeom>
              <a:noFill/>
              <a:ln w="31750">
                <a:solidFill>
                  <a:schemeClr val="tx1"/>
                </a:solidFill>
                <a:round/>
                <a:headEnd type="diamond" w="lg" len="lg"/>
                <a:tailEnd/>
              </a:ln>
            </p:spPr>
            <p:txBody>
              <a:bodyPr/>
              <a:lstStyle/>
              <a:p>
                <a:endParaRPr lang="en-US"/>
              </a:p>
            </p:txBody>
          </p:sp>
          <p:sp>
            <p:nvSpPr>
              <p:cNvPr id="14396" name="Line 19"/>
              <p:cNvSpPr>
                <a:spLocks noChangeShapeType="1"/>
              </p:cNvSpPr>
              <p:nvPr/>
            </p:nvSpPr>
            <p:spPr bwMode="auto">
              <a:xfrm>
                <a:off x="1584" y="2352"/>
                <a:ext cx="432" cy="0"/>
              </a:xfrm>
              <a:prstGeom prst="line">
                <a:avLst/>
              </a:prstGeom>
              <a:noFill/>
              <a:ln w="31750">
                <a:solidFill>
                  <a:schemeClr val="tx1"/>
                </a:solidFill>
                <a:round/>
                <a:headEnd type="diamond" w="lg" len="lg"/>
                <a:tailEnd/>
              </a:ln>
            </p:spPr>
            <p:txBody>
              <a:bodyPr/>
              <a:lstStyle/>
              <a:p>
                <a:endParaRPr lang="en-US"/>
              </a:p>
            </p:txBody>
          </p:sp>
          <p:sp>
            <p:nvSpPr>
              <p:cNvPr id="14397" name="Line 20"/>
              <p:cNvSpPr>
                <a:spLocks noChangeShapeType="1"/>
              </p:cNvSpPr>
              <p:nvPr/>
            </p:nvSpPr>
            <p:spPr bwMode="auto">
              <a:xfrm>
                <a:off x="2016" y="2352"/>
                <a:ext cx="432" cy="0"/>
              </a:xfrm>
              <a:prstGeom prst="line">
                <a:avLst/>
              </a:prstGeom>
              <a:noFill/>
              <a:ln w="31750">
                <a:solidFill>
                  <a:schemeClr val="tx1"/>
                </a:solidFill>
                <a:round/>
                <a:headEnd type="diamond" w="lg" len="lg"/>
                <a:tailEnd/>
              </a:ln>
            </p:spPr>
            <p:txBody>
              <a:bodyPr/>
              <a:lstStyle/>
              <a:p>
                <a:endParaRPr lang="en-US"/>
              </a:p>
            </p:txBody>
          </p:sp>
        </p:grpSp>
      </p:grpSp>
      <p:sp>
        <p:nvSpPr>
          <p:cNvPr id="14341" name="Text Box 22"/>
          <p:cNvSpPr txBox="1">
            <a:spLocks noChangeArrowheads="1"/>
          </p:cNvSpPr>
          <p:nvPr/>
        </p:nvSpPr>
        <p:spPr bwMode="auto">
          <a:xfrm>
            <a:off x="533400" y="2286000"/>
            <a:ext cx="547688" cy="366713"/>
          </a:xfrm>
          <a:prstGeom prst="rect">
            <a:avLst/>
          </a:prstGeom>
          <a:noFill/>
          <a:ln w="9525">
            <a:noFill/>
            <a:miter lim="800000"/>
            <a:headEnd/>
            <a:tailEnd/>
          </a:ln>
        </p:spPr>
        <p:txBody>
          <a:bodyPr wrap="none">
            <a:spAutoFit/>
          </a:bodyPr>
          <a:lstStyle/>
          <a:p>
            <a:pPr algn="ctr"/>
            <a:r>
              <a:rPr lang="en-US">
                <a:latin typeface="Franklin Gothic Heavy" pitchFamily="34" charset="0"/>
              </a:rPr>
              <a:t>Jan</a:t>
            </a:r>
          </a:p>
        </p:txBody>
      </p:sp>
      <p:sp>
        <p:nvSpPr>
          <p:cNvPr id="14342" name="Text Box 23"/>
          <p:cNvSpPr txBox="1">
            <a:spLocks noChangeArrowheads="1"/>
          </p:cNvSpPr>
          <p:nvPr/>
        </p:nvSpPr>
        <p:spPr bwMode="auto">
          <a:xfrm>
            <a:off x="1219200" y="2286000"/>
            <a:ext cx="577850" cy="366713"/>
          </a:xfrm>
          <a:prstGeom prst="rect">
            <a:avLst/>
          </a:prstGeom>
          <a:noFill/>
          <a:ln w="9525" algn="ctr">
            <a:noFill/>
            <a:miter lim="800000"/>
            <a:headEnd/>
            <a:tailEnd/>
          </a:ln>
        </p:spPr>
        <p:txBody>
          <a:bodyPr wrap="none">
            <a:spAutoFit/>
          </a:bodyPr>
          <a:lstStyle/>
          <a:p>
            <a:pPr algn="ctr"/>
            <a:r>
              <a:rPr lang="en-US">
                <a:latin typeface="Franklin Gothic Heavy" pitchFamily="34" charset="0"/>
              </a:rPr>
              <a:t>Feb</a:t>
            </a:r>
          </a:p>
        </p:txBody>
      </p:sp>
      <p:sp>
        <p:nvSpPr>
          <p:cNvPr id="14343" name="Text Box 24"/>
          <p:cNvSpPr txBox="1">
            <a:spLocks noChangeArrowheads="1"/>
          </p:cNvSpPr>
          <p:nvPr/>
        </p:nvSpPr>
        <p:spPr bwMode="auto">
          <a:xfrm>
            <a:off x="1905000" y="2286000"/>
            <a:ext cx="596900" cy="366713"/>
          </a:xfrm>
          <a:prstGeom prst="rect">
            <a:avLst/>
          </a:prstGeom>
          <a:noFill/>
          <a:ln w="9525" algn="ctr">
            <a:noFill/>
            <a:miter lim="800000"/>
            <a:headEnd/>
            <a:tailEnd/>
          </a:ln>
        </p:spPr>
        <p:txBody>
          <a:bodyPr wrap="none">
            <a:spAutoFit/>
          </a:bodyPr>
          <a:lstStyle/>
          <a:p>
            <a:pPr algn="ctr"/>
            <a:r>
              <a:rPr lang="en-US">
                <a:latin typeface="Franklin Gothic Heavy" pitchFamily="34" charset="0"/>
              </a:rPr>
              <a:t>Mar</a:t>
            </a:r>
          </a:p>
        </p:txBody>
      </p:sp>
      <p:sp>
        <p:nvSpPr>
          <p:cNvPr id="14344" name="Text Box 25"/>
          <p:cNvSpPr txBox="1">
            <a:spLocks noChangeArrowheads="1"/>
          </p:cNvSpPr>
          <p:nvPr/>
        </p:nvSpPr>
        <p:spPr bwMode="auto">
          <a:xfrm>
            <a:off x="2590800" y="2286000"/>
            <a:ext cx="550863" cy="366713"/>
          </a:xfrm>
          <a:prstGeom prst="rect">
            <a:avLst/>
          </a:prstGeom>
          <a:noFill/>
          <a:ln w="9525" algn="ctr">
            <a:noFill/>
            <a:miter lim="800000"/>
            <a:headEnd/>
            <a:tailEnd/>
          </a:ln>
        </p:spPr>
        <p:txBody>
          <a:bodyPr wrap="none">
            <a:spAutoFit/>
          </a:bodyPr>
          <a:lstStyle/>
          <a:p>
            <a:pPr algn="ctr"/>
            <a:r>
              <a:rPr lang="en-US">
                <a:latin typeface="Franklin Gothic Heavy" pitchFamily="34" charset="0"/>
              </a:rPr>
              <a:t>Apr</a:t>
            </a:r>
          </a:p>
        </p:txBody>
      </p:sp>
      <p:sp>
        <p:nvSpPr>
          <p:cNvPr id="14345" name="Text Box 26"/>
          <p:cNvSpPr txBox="1">
            <a:spLocks noChangeArrowheads="1"/>
          </p:cNvSpPr>
          <p:nvPr/>
        </p:nvSpPr>
        <p:spPr bwMode="auto">
          <a:xfrm>
            <a:off x="3276600" y="2286000"/>
            <a:ext cx="627063" cy="366713"/>
          </a:xfrm>
          <a:prstGeom prst="rect">
            <a:avLst/>
          </a:prstGeom>
          <a:noFill/>
          <a:ln w="9525" algn="ctr">
            <a:noFill/>
            <a:miter lim="800000"/>
            <a:headEnd/>
            <a:tailEnd/>
          </a:ln>
        </p:spPr>
        <p:txBody>
          <a:bodyPr wrap="none">
            <a:spAutoFit/>
          </a:bodyPr>
          <a:lstStyle/>
          <a:p>
            <a:pPr algn="ctr"/>
            <a:r>
              <a:rPr lang="en-US">
                <a:latin typeface="Franklin Gothic Heavy" pitchFamily="34" charset="0"/>
              </a:rPr>
              <a:t>May</a:t>
            </a:r>
          </a:p>
        </p:txBody>
      </p:sp>
      <p:sp>
        <p:nvSpPr>
          <p:cNvPr id="14346" name="Text Box 27"/>
          <p:cNvSpPr txBox="1">
            <a:spLocks noChangeArrowheads="1"/>
          </p:cNvSpPr>
          <p:nvPr/>
        </p:nvSpPr>
        <p:spPr bwMode="auto">
          <a:xfrm>
            <a:off x="3962400" y="2286000"/>
            <a:ext cx="547688" cy="366713"/>
          </a:xfrm>
          <a:prstGeom prst="rect">
            <a:avLst/>
          </a:prstGeom>
          <a:noFill/>
          <a:ln w="9525" algn="ctr">
            <a:noFill/>
            <a:miter lim="800000"/>
            <a:headEnd/>
            <a:tailEnd/>
          </a:ln>
        </p:spPr>
        <p:txBody>
          <a:bodyPr wrap="none">
            <a:spAutoFit/>
          </a:bodyPr>
          <a:lstStyle/>
          <a:p>
            <a:pPr algn="ctr"/>
            <a:r>
              <a:rPr lang="en-US">
                <a:latin typeface="Franklin Gothic Heavy" pitchFamily="34" charset="0"/>
              </a:rPr>
              <a:t>Jun</a:t>
            </a:r>
          </a:p>
        </p:txBody>
      </p:sp>
      <p:sp>
        <p:nvSpPr>
          <p:cNvPr id="14347" name="Text Box 28"/>
          <p:cNvSpPr txBox="1">
            <a:spLocks noChangeArrowheads="1"/>
          </p:cNvSpPr>
          <p:nvPr/>
        </p:nvSpPr>
        <p:spPr bwMode="auto">
          <a:xfrm>
            <a:off x="4648200" y="2286000"/>
            <a:ext cx="479425" cy="366713"/>
          </a:xfrm>
          <a:prstGeom prst="rect">
            <a:avLst/>
          </a:prstGeom>
          <a:noFill/>
          <a:ln w="9525" algn="ctr">
            <a:noFill/>
            <a:miter lim="800000"/>
            <a:headEnd/>
            <a:tailEnd/>
          </a:ln>
        </p:spPr>
        <p:txBody>
          <a:bodyPr wrap="none">
            <a:spAutoFit/>
          </a:bodyPr>
          <a:lstStyle/>
          <a:p>
            <a:pPr algn="ctr"/>
            <a:r>
              <a:rPr lang="en-US">
                <a:latin typeface="Franklin Gothic Heavy" pitchFamily="34" charset="0"/>
              </a:rPr>
              <a:t>Jul</a:t>
            </a:r>
          </a:p>
        </p:txBody>
      </p:sp>
      <p:sp>
        <p:nvSpPr>
          <p:cNvPr id="14348" name="Text Box 29"/>
          <p:cNvSpPr txBox="1">
            <a:spLocks noChangeArrowheads="1"/>
          </p:cNvSpPr>
          <p:nvPr/>
        </p:nvSpPr>
        <p:spPr bwMode="auto">
          <a:xfrm>
            <a:off x="5334000" y="2286000"/>
            <a:ext cx="593725" cy="366713"/>
          </a:xfrm>
          <a:prstGeom prst="rect">
            <a:avLst/>
          </a:prstGeom>
          <a:noFill/>
          <a:ln w="9525" algn="ctr">
            <a:noFill/>
            <a:miter lim="800000"/>
            <a:headEnd/>
            <a:tailEnd/>
          </a:ln>
        </p:spPr>
        <p:txBody>
          <a:bodyPr wrap="none">
            <a:spAutoFit/>
          </a:bodyPr>
          <a:lstStyle/>
          <a:p>
            <a:pPr algn="ctr"/>
            <a:r>
              <a:rPr lang="en-US">
                <a:latin typeface="Franklin Gothic Heavy" pitchFamily="34" charset="0"/>
              </a:rPr>
              <a:t>Aug</a:t>
            </a:r>
          </a:p>
        </p:txBody>
      </p:sp>
      <p:sp>
        <p:nvSpPr>
          <p:cNvPr id="14349" name="Text Box 30"/>
          <p:cNvSpPr txBox="1">
            <a:spLocks noChangeArrowheads="1"/>
          </p:cNvSpPr>
          <p:nvPr/>
        </p:nvSpPr>
        <p:spPr bwMode="auto">
          <a:xfrm>
            <a:off x="6019800" y="2286000"/>
            <a:ext cx="588963" cy="366713"/>
          </a:xfrm>
          <a:prstGeom prst="rect">
            <a:avLst/>
          </a:prstGeom>
          <a:noFill/>
          <a:ln w="9525" algn="ctr">
            <a:noFill/>
            <a:miter lim="800000"/>
            <a:headEnd/>
            <a:tailEnd/>
          </a:ln>
        </p:spPr>
        <p:txBody>
          <a:bodyPr wrap="none">
            <a:spAutoFit/>
          </a:bodyPr>
          <a:lstStyle/>
          <a:p>
            <a:pPr algn="ctr"/>
            <a:r>
              <a:rPr lang="en-US">
                <a:latin typeface="Franklin Gothic Heavy" pitchFamily="34" charset="0"/>
              </a:rPr>
              <a:t>Sep</a:t>
            </a:r>
          </a:p>
        </p:txBody>
      </p:sp>
      <p:sp>
        <p:nvSpPr>
          <p:cNvPr id="14350" name="Text Box 31"/>
          <p:cNvSpPr txBox="1">
            <a:spLocks noChangeArrowheads="1"/>
          </p:cNvSpPr>
          <p:nvPr/>
        </p:nvSpPr>
        <p:spPr bwMode="auto">
          <a:xfrm>
            <a:off x="6705600" y="2286000"/>
            <a:ext cx="546100" cy="366713"/>
          </a:xfrm>
          <a:prstGeom prst="rect">
            <a:avLst/>
          </a:prstGeom>
          <a:noFill/>
          <a:ln w="9525" algn="ctr">
            <a:noFill/>
            <a:miter lim="800000"/>
            <a:headEnd/>
            <a:tailEnd/>
          </a:ln>
        </p:spPr>
        <p:txBody>
          <a:bodyPr wrap="none">
            <a:spAutoFit/>
          </a:bodyPr>
          <a:lstStyle/>
          <a:p>
            <a:pPr algn="ctr"/>
            <a:r>
              <a:rPr lang="en-US">
                <a:latin typeface="Franklin Gothic Heavy" pitchFamily="34" charset="0"/>
              </a:rPr>
              <a:t>Oct</a:t>
            </a:r>
          </a:p>
        </p:txBody>
      </p:sp>
      <p:sp>
        <p:nvSpPr>
          <p:cNvPr id="14351" name="Text Box 32"/>
          <p:cNvSpPr txBox="1">
            <a:spLocks noChangeArrowheads="1"/>
          </p:cNvSpPr>
          <p:nvPr/>
        </p:nvSpPr>
        <p:spPr bwMode="auto">
          <a:xfrm>
            <a:off x="7391400" y="2286000"/>
            <a:ext cx="593725" cy="366713"/>
          </a:xfrm>
          <a:prstGeom prst="rect">
            <a:avLst/>
          </a:prstGeom>
          <a:noFill/>
          <a:ln w="9525" algn="ctr">
            <a:noFill/>
            <a:miter lim="800000"/>
            <a:headEnd/>
            <a:tailEnd/>
          </a:ln>
        </p:spPr>
        <p:txBody>
          <a:bodyPr wrap="none">
            <a:spAutoFit/>
          </a:bodyPr>
          <a:lstStyle/>
          <a:p>
            <a:pPr algn="ctr"/>
            <a:r>
              <a:rPr lang="en-US">
                <a:latin typeface="Franklin Gothic Heavy" pitchFamily="34" charset="0"/>
              </a:rPr>
              <a:t>Nov</a:t>
            </a:r>
          </a:p>
        </p:txBody>
      </p:sp>
      <p:sp>
        <p:nvSpPr>
          <p:cNvPr id="14352" name="Text Box 33"/>
          <p:cNvSpPr txBox="1">
            <a:spLocks noChangeArrowheads="1"/>
          </p:cNvSpPr>
          <p:nvPr/>
        </p:nvSpPr>
        <p:spPr bwMode="auto">
          <a:xfrm>
            <a:off x="8077200" y="2286000"/>
            <a:ext cx="592138" cy="366713"/>
          </a:xfrm>
          <a:prstGeom prst="rect">
            <a:avLst/>
          </a:prstGeom>
          <a:noFill/>
          <a:ln w="9525" algn="ctr">
            <a:noFill/>
            <a:miter lim="800000"/>
            <a:headEnd/>
            <a:tailEnd/>
          </a:ln>
        </p:spPr>
        <p:txBody>
          <a:bodyPr wrap="none">
            <a:spAutoFit/>
          </a:bodyPr>
          <a:lstStyle/>
          <a:p>
            <a:pPr algn="ctr"/>
            <a:r>
              <a:rPr lang="en-US">
                <a:latin typeface="Franklin Gothic Heavy" pitchFamily="34" charset="0"/>
              </a:rPr>
              <a:t>Dec</a:t>
            </a:r>
          </a:p>
        </p:txBody>
      </p:sp>
      <p:sp>
        <p:nvSpPr>
          <p:cNvPr id="2083" name="Rectangle 35"/>
          <p:cNvSpPr>
            <a:spLocks noChangeArrowheads="1"/>
          </p:cNvSpPr>
          <p:nvPr/>
        </p:nvSpPr>
        <p:spPr bwMode="auto">
          <a:xfrm>
            <a:off x="3886200" y="3886200"/>
            <a:ext cx="1371600" cy="381000"/>
          </a:xfrm>
          <a:prstGeom prst="rect">
            <a:avLst/>
          </a:prstGeom>
          <a:solidFill>
            <a:schemeClr val="accent6">
              <a:lumMod val="75000"/>
            </a:schemeClr>
          </a:solidFill>
          <a:ln w="9525">
            <a:solidFill>
              <a:schemeClr val="tx1"/>
            </a:solidFill>
            <a:miter lim="800000"/>
            <a:headEnd/>
            <a:tailEnd/>
          </a:ln>
          <a:effectLst/>
        </p:spPr>
        <p:txBody>
          <a:bodyPr wrap="none" anchor="ctr"/>
          <a:lstStyle/>
          <a:p>
            <a:pPr algn="ctr">
              <a:defRPr/>
            </a:pPr>
            <a:r>
              <a:rPr lang="en-US" dirty="0"/>
              <a:t>9</a:t>
            </a:r>
          </a:p>
        </p:txBody>
      </p:sp>
      <p:sp>
        <p:nvSpPr>
          <p:cNvPr id="2084" name="Rectangle 36"/>
          <p:cNvSpPr>
            <a:spLocks noChangeArrowheads="1"/>
          </p:cNvSpPr>
          <p:nvPr/>
        </p:nvSpPr>
        <p:spPr bwMode="auto">
          <a:xfrm>
            <a:off x="5257800" y="4267200"/>
            <a:ext cx="2057400" cy="381000"/>
          </a:xfrm>
          <a:prstGeom prst="rect">
            <a:avLst/>
          </a:prstGeom>
          <a:solidFill>
            <a:srgbClr val="FFC000"/>
          </a:solidFill>
          <a:ln w="9525">
            <a:solidFill>
              <a:schemeClr val="tx1"/>
            </a:solidFill>
            <a:miter lim="800000"/>
            <a:headEnd/>
            <a:tailEnd/>
          </a:ln>
          <a:effectLst/>
        </p:spPr>
        <p:txBody>
          <a:bodyPr wrap="none" anchor="ctr"/>
          <a:lstStyle/>
          <a:p>
            <a:pPr algn="ctr">
              <a:defRPr/>
            </a:pPr>
            <a:r>
              <a:rPr lang="en-US" dirty="0"/>
              <a:t>18</a:t>
            </a:r>
          </a:p>
        </p:txBody>
      </p:sp>
      <p:grpSp>
        <p:nvGrpSpPr>
          <p:cNvPr id="5" name="Group 49"/>
          <p:cNvGrpSpPr>
            <a:grpSpLocks/>
          </p:cNvGrpSpPr>
          <p:nvPr/>
        </p:nvGrpSpPr>
        <p:grpSpPr bwMode="auto">
          <a:xfrm>
            <a:off x="457200" y="5715000"/>
            <a:ext cx="8229600" cy="0"/>
            <a:chOff x="288" y="2352"/>
            <a:chExt cx="5184" cy="0"/>
          </a:xfrm>
        </p:grpSpPr>
        <p:grpSp>
          <p:nvGrpSpPr>
            <p:cNvPr id="6" name="Group 50"/>
            <p:cNvGrpSpPr>
              <a:grpSpLocks/>
            </p:cNvGrpSpPr>
            <p:nvPr/>
          </p:nvGrpSpPr>
          <p:grpSpPr bwMode="auto">
            <a:xfrm>
              <a:off x="288" y="2352"/>
              <a:ext cx="2160" cy="0"/>
              <a:chOff x="288" y="2352"/>
              <a:chExt cx="2160" cy="0"/>
            </a:xfrm>
          </p:grpSpPr>
          <p:sp>
            <p:nvSpPr>
              <p:cNvPr id="14384" name="Line 51"/>
              <p:cNvSpPr>
                <a:spLocks noChangeShapeType="1"/>
              </p:cNvSpPr>
              <p:nvPr/>
            </p:nvSpPr>
            <p:spPr bwMode="auto">
              <a:xfrm>
                <a:off x="288" y="2352"/>
                <a:ext cx="432" cy="0"/>
              </a:xfrm>
              <a:prstGeom prst="line">
                <a:avLst/>
              </a:prstGeom>
              <a:noFill/>
              <a:ln w="31750">
                <a:solidFill>
                  <a:schemeClr val="tx1"/>
                </a:solidFill>
                <a:round/>
                <a:headEnd type="diamond" w="lg" len="lg"/>
                <a:tailEnd/>
              </a:ln>
            </p:spPr>
            <p:txBody>
              <a:bodyPr/>
              <a:lstStyle/>
              <a:p>
                <a:endParaRPr lang="en-US"/>
              </a:p>
            </p:txBody>
          </p:sp>
          <p:sp>
            <p:nvSpPr>
              <p:cNvPr id="14385" name="Line 52"/>
              <p:cNvSpPr>
                <a:spLocks noChangeShapeType="1"/>
              </p:cNvSpPr>
              <p:nvPr/>
            </p:nvSpPr>
            <p:spPr bwMode="auto">
              <a:xfrm>
                <a:off x="720" y="2352"/>
                <a:ext cx="432" cy="0"/>
              </a:xfrm>
              <a:prstGeom prst="line">
                <a:avLst/>
              </a:prstGeom>
              <a:noFill/>
              <a:ln w="31750">
                <a:solidFill>
                  <a:schemeClr val="tx1"/>
                </a:solidFill>
                <a:round/>
                <a:headEnd type="diamond" w="lg" len="lg"/>
                <a:tailEnd/>
              </a:ln>
            </p:spPr>
            <p:txBody>
              <a:bodyPr/>
              <a:lstStyle/>
              <a:p>
                <a:endParaRPr lang="en-US"/>
              </a:p>
            </p:txBody>
          </p:sp>
          <p:sp>
            <p:nvSpPr>
              <p:cNvPr id="14386" name="Line 53"/>
              <p:cNvSpPr>
                <a:spLocks noChangeShapeType="1"/>
              </p:cNvSpPr>
              <p:nvPr/>
            </p:nvSpPr>
            <p:spPr bwMode="auto">
              <a:xfrm>
                <a:off x="1152" y="2352"/>
                <a:ext cx="432" cy="0"/>
              </a:xfrm>
              <a:prstGeom prst="line">
                <a:avLst/>
              </a:prstGeom>
              <a:noFill/>
              <a:ln w="31750">
                <a:solidFill>
                  <a:schemeClr val="tx1"/>
                </a:solidFill>
                <a:round/>
                <a:headEnd type="diamond" w="lg" len="lg"/>
                <a:tailEnd/>
              </a:ln>
            </p:spPr>
            <p:txBody>
              <a:bodyPr/>
              <a:lstStyle/>
              <a:p>
                <a:endParaRPr lang="en-US"/>
              </a:p>
            </p:txBody>
          </p:sp>
          <p:sp>
            <p:nvSpPr>
              <p:cNvPr id="14387" name="Line 54"/>
              <p:cNvSpPr>
                <a:spLocks noChangeShapeType="1"/>
              </p:cNvSpPr>
              <p:nvPr/>
            </p:nvSpPr>
            <p:spPr bwMode="auto">
              <a:xfrm>
                <a:off x="1584" y="2352"/>
                <a:ext cx="432" cy="0"/>
              </a:xfrm>
              <a:prstGeom prst="line">
                <a:avLst/>
              </a:prstGeom>
              <a:noFill/>
              <a:ln w="31750">
                <a:solidFill>
                  <a:schemeClr val="tx1"/>
                </a:solidFill>
                <a:round/>
                <a:headEnd type="diamond" w="lg" len="lg"/>
                <a:tailEnd/>
              </a:ln>
            </p:spPr>
            <p:txBody>
              <a:bodyPr/>
              <a:lstStyle/>
              <a:p>
                <a:endParaRPr lang="en-US"/>
              </a:p>
            </p:txBody>
          </p:sp>
          <p:sp>
            <p:nvSpPr>
              <p:cNvPr id="14388" name="Line 55"/>
              <p:cNvSpPr>
                <a:spLocks noChangeShapeType="1"/>
              </p:cNvSpPr>
              <p:nvPr/>
            </p:nvSpPr>
            <p:spPr bwMode="auto">
              <a:xfrm>
                <a:off x="2016" y="2352"/>
                <a:ext cx="432" cy="0"/>
              </a:xfrm>
              <a:prstGeom prst="line">
                <a:avLst/>
              </a:prstGeom>
              <a:noFill/>
              <a:ln w="31750">
                <a:solidFill>
                  <a:schemeClr val="tx1"/>
                </a:solidFill>
                <a:round/>
                <a:headEnd type="diamond" w="lg" len="lg"/>
                <a:tailEnd/>
              </a:ln>
            </p:spPr>
            <p:txBody>
              <a:bodyPr/>
              <a:lstStyle/>
              <a:p>
                <a:endParaRPr lang="en-US"/>
              </a:p>
            </p:txBody>
          </p:sp>
        </p:grpSp>
        <p:sp>
          <p:nvSpPr>
            <p:cNvPr id="14376" name="Line 56"/>
            <p:cNvSpPr>
              <a:spLocks noChangeShapeType="1"/>
            </p:cNvSpPr>
            <p:nvPr/>
          </p:nvSpPr>
          <p:spPr bwMode="auto">
            <a:xfrm>
              <a:off x="5040" y="2352"/>
              <a:ext cx="432" cy="0"/>
            </a:xfrm>
            <a:prstGeom prst="line">
              <a:avLst/>
            </a:prstGeom>
            <a:noFill/>
            <a:ln w="31750">
              <a:solidFill>
                <a:schemeClr val="tx1"/>
              </a:solidFill>
              <a:round/>
              <a:headEnd type="diamond" w="lg" len="lg"/>
              <a:tailEnd type="diamond" w="lg" len="med"/>
            </a:ln>
          </p:spPr>
          <p:txBody>
            <a:bodyPr/>
            <a:lstStyle/>
            <a:p>
              <a:endParaRPr lang="en-US"/>
            </a:p>
          </p:txBody>
        </p:sp>
        <p:sp>
          <p:nvSpPr>
            <p:cNvPr id="14377" name="Line 57"/>
            <p:cNvSpPr>
              <a:spLocks noChangeShapeType="1"/>
            </p:cNvSpPr>
            <p:nvPr/>
          </p:nvSpPr>
          <p:spPr bwMode="auto">
            <a:xfrm>
              <a:off x="4608" y="2352"/>
              <a:ext cx="432" cy="0"/>
            </a:xfrm>
            <a:prstGeom prst="line">
              <a:avLst/>
            </a:prstGeom>
            <a:noFill/>
            <a:ln w="31750">
              <a:solidFill>
                <a:schemeClr val="tx1"/>
              </a:solidFill>
              <a:round/>
              <a:headEnd type="diamond" w="lg" len="lg"/>
              <a:tailEnd/>
            </a:ln>
          </p:spPr>
          <p:txBody>
            <a:bodyPr/>
            <a:lstStyle/>
            <a:p>
              <a:endParaRPr lang="en-US"/>
            </a:p>
          </p:txBody>
        </p:sp>
        <p:grpSp>
          <p:nvGrpSpPr>
            <p:cNvPr id="7" name="Group 58"/>
            <p:cNvGrpSpPr>
              <a:grpSpLocks/>
            </p:cNvGrpSpPr>
            <p:nvPr/>
          </p:nvGrpSpPr>
          <p:grpSpPr bwMode="auto">
            <a:xfrm>
              <a:off x="2448" y="2352"/>
              <a:ext cx="2160" cy="0"/>
              <a:chOff x="288" y="2352"/>
              <a:chExt cx="2160" cy="0"/>
            </a:xfrm>
          </p:grpSpPr>
          <p:sp>
            <p:nvSpPr>
              <p:cNvPr id="14379" name="Line 59"/>
              <p:cNvSpPr>
                <a:spLocks noChangeShapeType="1"/>
              </p:cNvSpPr>
              <p:nvPr/>
            </p:nvSpPr>
            <p:spPr bwMode="auto">
              <a:xfrm>
                <a:off x="288" y="2352"/>
                <a:ext cx="432" cy="0"/>
              </a:xfrm>
              <a:prstGeom prst="line">
                <a:avLst/>
              </a:prstGeom>
              <a:noFill/>
              <a:ln w="31750">
                <a:solidFill>
                  <a:schemeClr val="tx1"/>
                </a:solidFill>
                <a:round/>
                <a:headEnd type="diamond" w="lg" len="lg"/>
                <a:tailEnd/>
              </a:ln>
            </p:spPr>
            <p:txBody>
              <a:bodyPr/>
              <a:lstStyle/>
              <a:p>
                <a:endParaRPr lang="en-US"/>
              </a:p>
            </p:txBody>
          </p:sp>
          <p:sp>
            <p:nvSpPr>
              <p:cNvPr id="14380" name="Line 60"/>
              <p:cNvSpPr>
                <a:spLocks noChangeShapeType="1"/>
              </p:cNvSpPr>
              <p:nvPr/>
            </p:nvSpPr>
            <p:spPr bwMode="auto">
              <a:xfrm>
                <a:off x="720" y="2352"/>
                <a:ext cx="432" cy="0"/>
              </a:xfrm>
              <a:prstGeom prst="line">
                <a:avLst/>
              </a:prstGeom>
              <a:noFill/>
              <a:ln w="31750">
                <a:solidFill>
                  <a:schemeClr val="tx1"/>
                </a:solidFill>
                <a:round/>
                <a:headEnd type="diamond" w="lg" len="lg"/>
                <a:tailEnd/>
              </a:ln>
            </p:spPr>
            <p:txBody>
              <a:bodyPr/>
              <a:lstStyle/>
              <a:p>
                <a:endParaRPr lang="en-US"/>
              </a:p>
            </p:txBody>
          </p:sp>
          <p:sp>
            <p:nvSpPr>
              <p:cNvPr id="14381" name="Line 61"/>
              <p:cNvSpPr>
                <a:spLocks noChangeShapeType="1"/>
              </p:cNvSpPr>
              <p:nvPr/>
            </p:nvSpPr>
            <p:spPr bwMode="auto">
              <a:xfrm>
                <a:off x="1152" y="2352"/>
                <a:ext cx="432" cy="0"/>
              </a:xfrm>
              <a:prstGeom prst="line">
                <a:avLst/>
              </a:prstGeom>
              <a:noFill/>
              <a:ln w="31750">
                <a:solidFill>
                  <a:schemeClr val="tx1"/>
                </a:solidFill>
                <a:round/>
                <a:headEnd type="diamond" w="lg" len="lg"/>
                <a:tailEnd/>
              </a:ln>
            </p:spPr>
            <p:txBody>
              <a:bodyPr/>
              <a:lstStyle/>
              <a:p>
                <a:endParaRPr lang="en-US"/>
              </a:p>
            </p:txBody>
          </p:sp>
          <p:sp>
            <p:nvSpPr>
              <p:cNvPr id="14382" name="Line 62"/>
              <p:cNvSpPr>
                <a:spLocks noChangeShapeType="1"/>
              </p:cNvSpPr>
              <p:nvPr/>
            </p:nvSpPr>
            <p:spPr bwMode="auto">
              <a:xfrm>
                <a:off x="1584" y="2352"/>
                <a:ext cx="432" cy="0"/>
              </a:xfrm>
              <a:prstGeom prst="line">
                <a:avLst/>
              </a:prstGeom>
              <a:noFill/>
              <a:ln w="31750">
                <a:solidFill>
                  <a:schemeClr val="tx1"/>
                </a:solidFill>
                <a:round/>
                <a:headEnd type="diamond" w="lg" len="lg"/>
                <a:tailEnd/>
              </a:ln>
            </p:spPr>
            <p:txBody>
              <a:bodyPr/>
              <a:lstStyle/>
              <a:p>
                <a:endParaRPr lang="en-US"/>
              </a:p>
            </p:txBody>
          </p:sp>
          <p:sp>
            <p:nvSpPr>
              <p:cNvPr id="14383" name="Line 63"/>
              <p:cNvSpPr>
                <a:spLocks noChangeShapeType="1"/>
              </p:cNvSpPr>
              <p:nvPr/>
            </p:nvSpPr>
            <p:spPr bwMode="auto">
              <a:xfrm>
                <a:off x="2016" y="2352"/>
                <a:ext cx="432" cy="0"/>
              </a:xfrm>
              <a:prstGeom prst="line">
                <a:avLst/>
              </a:prstGeom>
              <a:noFill/>
              <a:ln w="31750">
                <a:solidFill>
                  <a:schemeClr val="tx1"/>
                </a:solidFill>
                <a:round/>
                <a:headEnd type="diamond" w="lg" len="lg"/>
                <a:tailEnd/>
              </a:ln>
            </p:spPr>
            <p:txBody>
              <a:bodyPr/>
              <a:lstStyle/>
              <a:p>
                <a:endParaRPr lang="en-US"/>
              </a:p>
            </p:txBody>
          </p:sp>
        </p:grpSp>
      </p:grpSp>
      <p:sp>
        <p:nvSpPr>
          <p:cNvPr id="14356" name="Line 65"/>
          <p:cNvSpPr>
            <a:spLocks noChangeShapeType="1"/>
          </p:cNvSpPr>
          <p:nvPr/>
        </p:nvSpPr>
        <p:spPr bwMode="auto">
          <a:xfrm>
            <a:off x="2514600" y="2667000"/>
            <a:ext cx="0" cy="3048000"/>
          </a:xfrm>
          <a:prstGeom prst="line">
            <a:avLst/>
          </a:prstGeom>
          <a:noFill/>
          <a:ln w="9525" cap="rnd">
            <a:solidFill>
              <a:schemeClr val="hlink"/>
            </a:solidFill>
            <a:prstDash val="sysDot"/>
            <a:round/>
            <a:headEnd/>
            <a:tailEnd/>
          </a:ln>
        </p:spPr>
        <p:txBody>
          <a:bodyPr/>
          <a:lstStyle/>
          <a:p>
            <a:endParaRPr lang="en-US"/>
          </a:p>
        </p:txBody>
      </p:sp>
      <p:sp>
        <p:nvSpPr>
          <p:cNvPr id="14357" name="Line 66"/>
          <p:cNvSpPr>
            <a:spLocks noChangeShapeType="1"/>
          </p:cNvSpPr>
          <p:nvPr/>
        </p:nvSpPr>
        <p:spPr bwMode="auto">
          <a:xfrm>
            <a:off x="3200400" y="2667000"/>
            <a:ext cx="0" cy="3048000"/>
          </a:xfrm>
          <a:prstGeom prst="line">
            <a:avLst/>
          </a:prstGeom>
          <a:noFill/>
          <a:ln w="9525" cap="rnd">
            <a:solidFill>
              <a:schemeClr val="hlink"/>
            </a:solidFill>
            <a:prstDash val="sysDot"/>
            <a:round/>
            <a:headEnd/>
            <a:tailEnd/>
          </a:ln>
        </p:spPr>
        <p:txBody>
          <a:bodyPr/>
          <a:lstStyle/>
          <a:p>
            <a:endParaRPr lang="en-US"/>
          </a:p>
        </p:txBody>
      </p:sp>
      <p:sp>
        <p:nvSpPr>
          <p:cNvPr id="14358" name="Line 67"/>
          <p:cNvSpPr>
            <a:spLocks noChangeShapeType="1"/>
          </p:cNvSpPr>
          <p:nvPr/>
        </p:nvSpPr>
        <p:spPr bwMode="auto">
          <a:xfrm>
            <a:off x="3886200" y="2667000"/>
            <a:ext cx="0" cy="3048000"/>
          </a:xfrm>
          <a:prstGeom prst="line">
            <a:avLst/>
          </a:prstGeom>
          <a:noFill/>
          <a:ln w="9525" cap="rnd">
            <a:solidFill>
              <a:schemeClr val="hlink"/>
            </a:solidFill>
            <a:prstDash val="sysDot"/>
            <a:round/>
            <a:headEnd/>
            <a:tailEnd/>
          </a:ln>
        </p:spPr>
        <p:txBody>
          <a:bodyPr/>
          <a:lstStyle/>
          <a:p>
            <a:endParaRPr lang="en-US"/>
          </a:p>
        </p:txBody>
      </p:sp>
      <p:sp>
        <p:nvSpPr>
          <p:cNvPr id="14359" name="Line 68"/>
          <p:cNvSpPr>
            <a:spLocks noChangeShapeType="1"/>
          </p:cNvSpPr>
          <p:nvPr/>
        </p:nvSpPr>
        <p:spPr bwMode="auto">
          <a:xfrm>
            <a:off x="4572000" y="2667000"/>
            <a:ext cx="0" cy="3048000"/>
          </a:xfrm>
          <a:prstGeom prst="line">
            <a:avLst/>
          </a:prstGeom>
          <a:noFill/>
          <a:ln w="9525" cap="rnd">
            <a:solidFill>
              <a:schemeClr val="hlink"/>
            </a:solidFill>
            <a:prstDash val="sysDot"/>
            <a:round/>
            <a:headEnd/>
            <a:tailEnd/>
          </a:ln>
        </p:spPr>
        <p:txBody>
          <a:bodyPr/>
          <a:lstStyle/>
          <a:p>
            <a:endParaRPr lang="en-US"/>
          </a:p>
        </p:txBody>
      </p:sp>
      <p:sp>
        <p:nvSpPr>
          <p:cNvPr id="14360" name="Line 69"/>
          <p:cNvSpPr>
            <a:spLocks noChangeShapeType="1"/>
          </p:cNvSpPr>
          <p:nvPr/>
        </p:nvSpPr>
        <p:spPr bwMode="auto">
          <a:xfrm>
            <a:off x="5257800" y="2667000"/>
            <a:ext cx="0" cy="3048000"/>
          </a:xfrm>
          <a:prstGeom prst="line">
            <a:avLst/>
          </a:prstGeom>
          <a:noFill/>
          <a:ln w="9525" cap="rnd">
            <a:solidFill>
              <a:schemeClr val="hlink"/>
            </a:solidFill>
            <a:prstDash val="sysDot"/>
            <a:round/>
            <a:headEnd/>
            <a:tailEnd/>
          </a:ln>
        </p:spPr>
        <p:txBody>
          <a:bodyPr/>
          <a:lstStyle/>
          <a:p>
            <a:endParaRPr lang="en-US"/>
          </a:p>
        </p:txBody>
      </p:sp>
      <p:sp>
        <p:nvSpPr>
          <p:cNvPr id="14361" name="Line 70"/>
          <p:cNvSpPr>
            <a:spLocks noChangeShapeType="1"/>
          </p:cNvSpPr>
          <p:nvPr/>
        </p:nvSpPr>
        <p:spPr bwMode="auto">
          <a:xfrm>
            <a:off x="5943600" y="2667000"/>
            <a:ext cx="0" cy="3048000"/>
          </a:xfrm>
          <a:prstGeom prst="line">
            <a:avLst/>
          </a:prstGeom>
          <a:noFill/>
          <a:ln w="9525" cap="rnd">
            <a:solidFill>
              <a:schemeClr val="hlink"/>
            </a:solidFill>
            <a:prstDash val="sysDot"/>
            <a:round/>
            <a:headEnd/>
            <a:tailEnd/>
          </a:ln>
        </p:spPr>
        <p:txBody>
          <a:bodyPr/>
          <a:lstStyle/>
          <a:p>
            <a:endParaRPr lang="en-US"/>
          </a:p>
        </p:txBody>
      </p:sp>
      <p:sp>
        <p:nvSpPr>
          <p:cNvPr id="14362" name="Line 71"/>
          <p:cNvSpPr>
            <a:spLocks noChangeShapeType="1"/>
          </p:cNvSpPr>
          <p:nvPr/>
        </p:nvSpPr>
        <p:spPr bwMode="auto">
          <a:xfrm>
            <a:off x="6629400" y="2667000"/>
            <a:ext cx="0" cy="3048000"/>
          </a:xfrm>
          <a:prstGeom prst="line">
            <a:avLst/>
          </a:prstGeom>
          <a:noFill/>
          <a:ln w="9525" cap="rnd">
            <a:solidFill>
              <a:schemeClr val="hlink"/>
            </a:solidFill>
            <a:prstDash val="sysDot"/>
            <a:round/>
            <a:headEnd/>
            <a:tailEnd/>
          </a:ln>
        </p:spPr>
        <p:txBody>
          <a:bodyPr/>
          <a:lstStyle/>
          <a:p>
            <a:endParaRPr lang="en-US"/>
          </a:p>
        </p:txBody>
      </p:sp>
      <p:sp>
        <p:nvSpPr>
          <p:cNvPr id="14363" name="Line 72"/>
          <p:cNvSpPr>
            <a:spLocks noChangeShapeType="1"/>
          </p:cNvSpPr>
          <p:nvPr/>
        </p:nvSpPr>
        <p:spPr bwMode="auto">
          <a:xfrm>
            <a:off x="7315200" y="2667000"/>
            <a:ext cx="0" cy="3048000"/>
          </a:xfrm>
          <a:prstGeom prst="line">
            <a:avLst/>
          </a:prstGeom>
          <a:noFill/>
          <a:ln w="9525" cap="rnd">
            <a:solidFill>
              <a:schemeClr val="hlink"/>
            </a:solidFill>
            <a:prstDash val="sysDot"/>
            <a:round/>
            <a:headEnd/>
            <a:tailEnd/>
          </a:ln>
        </p:spPr>
        <p:txBody>
          <a:bodyPr/>
          <a:lstStyle/>
          <a:p>
            <a:endParaRPr lang="en-US"/>
          </a:p>
        </p:txBody>
      </p:sp>
      <p:sp>
        <p:nvSpPr>
          <p:cNvPr id="2121" name="Rectangle 73"/>
          <p:cNvSpPr>
            <a:spLocks noChangeArrowheads="1"/>
          </p:cNvSpPr>
          <p:nvPr/>
        </p:nvSpPr>
        <p:spPr bwMode="auto">
          <a:xfrm>
            <a:off x="3170238" y="5818188"/>
            <a:ext cx="304800" cy="304800"/>
          </a:xfrm>
          <a:prstGeom prst="rect">
            <a:avLst/>
          </a:prstGeom>
          <a:solidFill>
            <a:srgbClr val="FFFF00"/>
          </a:solidFill>
          <a:ln w="9525">
            <a:solidFill>
              <a:schemeClr val="tx1"/>
            </a:solidFill>
            <a:miter lim="800000"/>
            <a:headEnd/>
            <a:tailEnd/>
          </a:ln>
          <a:effectLst/>
        </p:spPr>
        <p:txBody>
          <a:bodyPr wrap="none" anchor="ctr"/>
          <a:lstStyle/>
          <a:p>
            <a:pPr>
              <a:defRPr/>
            </a:pPr>
            <a:endParaRPr lang="en-US"/>
          </a:p>
        </p:txBody>
      </p:sp>
      <p:sp>
        <p:nvSpPr>
          <p:cNvPr id="2123" name="Rectangle 75"/>
          <p:cNvSpPr>
            <a:spLocks noChangeArrowheads="1"/>
          </p:cNvSpPr>
          <p:nvPr/>
        </p:nvSpPr>
        <p:spPr bwMode="auto">
          <a:xfrm>
            <a:off x="4846638" y="5818188"/>
            <a:ext cx="304800" cy="304800"/>
          </a:xfrm>
          <a:prstGeom prst="rect">
            <a:avLst/>
          </a:prstGeom>
          <a:solidFill>
            <a:schemeClr val="accent6">
              <a:lumMod val="75000"/>
            </a:schemeClr>
          </a:solidFill>
          <a:ln w="9525">
            <a:solidFill>
              <a:schemeClr val="tx1"/>
            </a:solidFill>
            <a:miter lim="800000"/>
            <a:headEnd/>
            <a:tailEnd/>
          </a:ln>
          <a:effectLst/>
        </p:spPr>
        <p:txBody>
          <a:bodyPr wrap="none" anchor="ctr"/>
          <a:lstStyle/>
          <a:p>
            <a:pPr>
              <a:defRPr/>
            </a:pPr>
            <a:endParaRPr lang="en-US"/>
          </a:p>
        </p:txBody>
      </p:sp>
      <p:sp>
        <p:nvSpPr>
          <p:cNvPr id="2124" name="Rectangle 76"/>
          <p:cNvSpPr>
            <a:spLocks noChangeArrowheads="1"/>
          </p:cNvSpPr>
          <p:nvPr/>
        </p:nvSpPr>
        <p:spPr bwMode="auto">
          <a:xfrm>
            <a:off x="6675438" y="5816600"/>
            <a:ext cx="304800" cy="304800"/>
          </a:xfrm>
          <a:prstGeom prst="rect">
            <a:avLst/>
          </a:prstGeom>
          <a:solidFill>
            <a:srgbClr val="FFC000"/>
          </a:solidFill>
          <a:ln w="9525">
            <a:solidFill>
              <a:schemeClr val="tx1"/>
            </a:solidFill>
            <a:miter lim="800000"/>
            <a:headEnd/>
            <a:tailEnd/>
          </a:ln>
          <a:effectLst/>
        </p:spPr>
        <p:txBody>
          <a:bodyPr wrap="none" anchor="ctr"/>
          <a:lstStyle/>
          <a:p>
            <a:pPr>
              <a:defRPr/>
            </a:pPr>
            <a:endParaRPr lang="en-US"/>
          </a:p>
        </p:txBody>
      </p:sp>
      <p:sp>
        <p:nvSpPr>
          <p:cNvPr id="14367" name="Text Box 77"/>
          <p:cNvSpPr txBox="1">
            <a:spLocks noChangeArrowheads="1"/>
          </p:cNvSpPr>
          <p:nvPr/>
        </p:nvSpPr>
        <p:spPr bwMode="auto">
          <a:xfrm>
            <a:off x="3535363" y="5786438"/>
            <a:ext cx="930275" cy="366712"/>
          </a:xfrm>
          <a:prstGeom prst="rect">
            <a:avLst/>
          </a:prstGeom>
          <a:noFill/>
          <a:ln w="9525">
            <a:noFill/>
            <a:miter lim="800000"/>
            <a:headEnd/>
            <a:tailEnd/>
          </a:ln>
        </p:spPr>
        <p:txBody>
          <a:bodyPr wrap="none">
            <a:spAutoFit/>
          </a:bodyPr>
          <a:lstStyle/>
          <a:p>
            <a:r>
              <a:rPr lang="en-US"/>
              <a:t>Spring</a:t>
            </a:r>
          </a:p>
        </p:txBody>
      </p:sp>
      <p:sp>
        <p:nvSpPr>
          <p:cNvPr id="14368" name="Text Box 79"/>
          <p:cNvSpPr txBox="1">
            <a:spLocks noChangeArrowheads="1"/>
          </p:cNvSpPr>
          <p:nvPr/>
        </p:nvSpPr>
        <p:spPr bwMode="auto">
          <a:xfrm>
            <a:off x="5227638" y="5786438"/>
            <a:ext cx="1162050" cy="366712"/>
          </a:xfrm>
          <a:prstGeom prst="rect">
            <a:avLst/>
          </a:prstGeom>
          <a:noFill/>
          <a:ln w="9525">
            <a:noFill/>
            <a:miter lim="800000"/>
            <a:headEnd/>
            <a:tailEnd/>
          </a:ln>
        </p:spPr>
        <p:txBody>
          <a:bodyPr wrap="none">
            <a:spAutoFit/>
          </a:bodyPr>
          <a:lstStyle/>
          <a:p>
            <a:r>
              <a:rPr lang="en-US"/>
              <a:t>Summer</a:t>
            </a:r>
          </a:p>
        </p:txBody>
      </p:sp>
      <p:sp>
        <p:nvSpPr>
          <p:cNvPr id="14369" name="Text Box 80"/>
          <p:cNvSpPr txBox="1">
            <a:spLocks noChangeArrowheads="1"/>
          </p:cNvSpPr>
          <p:nvPr/>
        </p:nvSpPr>
        <p:spPr bwMode="auto">
          <a:xfrm>
            <a:off x="6964363" y="5786438"/>
            <a:ext cx="579437" cy="366712"/>
          </a:xfrm>
          <a:prstGeom prst="rect">
            <a:avLst/>
          </a:prstGeom>
          <a:noFill/>
          <a:ln w="9525">
            <a:noFill/>
            <a:miter lim="800000"/>
            <a:headEnd/>
            <a:tailEnd/>
          </a:ln>
        </p:spPr>
        <p:txBody>
          <a:bodyPr wrap="none">
            <a:spAutoFit/>
          </a:bodyPr>
          <a:lstStyle/>
          <a:p>
            <a:r>
              <a:rPr lang="en-US"/>
              <a:t>Fall</a:t>
            </a:r>
          </a:p>
        </p:txBody>
      </p:sp>
      <p:sp>
        <p:nvSpPr>
          <p:cNvPr id="66" name="Rectangle 36"/>
          <p:cNvSpPr>
            <a:spLocks noChangeArrowheads="1"/>
          </p:cNvSpPr>
          <p:nvPr/>
        </p:nvSpPr>
        <p:spPr bwMode="auto">
          <a:xfrm>
            <a:off x="8001000" y="3048000"/>
            <a:ext cx="685800" cy="381000"/>
          </a:xfrm>
          <a:prstGeom prst="rect">
            <a:avLst/>
          </a:prstGeom>
          <a:solidFill>
            <a:schemeClr val="accent3">
              <a:lumMod val="60000"/>
              <a:lumOff val="40000"/>
            </a:schemeClr>
          </a:solidFill>
          <a:ln w="9525">
            <a:solidFill>
              <a:schemeClr val="tx1"/>
            </a:solidFill>
            <a:miter lim="800000"/>
            <a:headEnd/>
            <a:tailEnd/>
          </a:ln>
          <a:effectLst/>
        </p:spPr>
        <p:txBody>
          <a:bodyPr wrap="none" anchor="ctr"/>
          <a:lstStyle/>
          <a:p>
            <a:pPr algn="ctr">
              <a:defRPr/>
            </a:pPr>
            <a:r>
              <a:rPr lang="en-US" sz="2000" dirty="0"/>
              <a:t>1</a:t>
            </a:r>
          </a:p>
        </p:txBody>
      </p:sp>
      <p:sp>
        <p:nvSpPr>
          <p:cNvPr id="67" name="Rectangle 36"/>
          <p:cNvSpPr>
            <a:spLocks noChangeArrowheads="1"/>
          </p:cNvSpPr>
          <p:nvPr/>
        </p:nvSpPr>
        <p:spPr bwMode="auto">
          <a:xfrm>
            <a:off x="457200" y="3048000"/>
            <a:ext cx="1371600" cy="381000"/>
          </a:xfrm>
          <a:prstGeom prst="rect">
            <a:avLst/>
          </a:prstGeom>
          <a:solidFill>
            <a:schemeClr val="accent3">
              <a:lumMod val="60000"/>
              <a:lumOff val="40000"/>
            </a:schemeClr>
          </a:solidFill>
          <a:ln w="9525">
            <a:solidFill>
              <a:schemeClr val="tx1"/>
            </a:solidFill>
            <a:miter lim="800000"/>
            <a:headEnd/>
            <a:tailEnd/>
          </a:ln>
          <a:effectLst/>
        </p:spPr>
        <p:txBody>
          <a:bodyPr wrap="none" anchor="ctr"/>
          <a:lstStyle/>
          <a:p>
            <a:pPr algn="ctr">
              <a:defRPr/>
            </a:pPr>
            <a:r>
              <a:rPr lang="en-US" dirty="0"/>
              <a:t>3</a:t>
            </a:r>
          </a:p>
        </p:txBody>
      </p:sp>
      <p:sp>
        <p:nvSpPr>
          <p:cNvPr id="68" name="Rectangle 36"/>
          <p:cNvSpPr>
            <a:spLocks noChangeArrowheads="1"/>
          </p:cNvSpPr>
          <p:nvPr/>
        </p:nvSpPr>
        <p:spPr bwMode="auto">
          <a:xfrm>
            <a:off x="1905000" y="3505200"/>
            <a:ext cx="1981200" cy="381000"/>
          </a:xfrm>
          <a:prstGeom prst="rect">
            <a:avLst/>
          </a:prstGeom>
          <a:solidFill>
            <a:srgbClr val="FFFF00"/>
          </a:solidFill>
          <a:ln w="9525">
            <a:solidFill>
              <a:schemeClr val="tx1"/>
            </a:solidFill>
            <a:miter lim="800000"/>
            <a:headEnd/>
            <a:tailEnd/>
          </a:ln>
          <a:effectLst/>
        </p:spPr>
        <p:txBody>
          <a:bodyPr wrap="none" anchor="ctr"/>
          <a:lstStyle/>
          <a:p>
            <a:pPr algn="ctr">
              <a:defRPr/>
            </a:pPr>
            <a:r>
              <a:rPr lang="en-US" dirty="0"/>
              <a:t>18</a:t>
            </a:r>
          </a:p>
        </p:txBody>
      </p:sp>
      <p:sp>
        <p:nvSpPr>
          <p:cNvPr id="69" name="Rectangle 73"/>
          <p:cNvSpPr>
            <a:spLocks noChangeArrowheads="1"/>
          </p:cNvSpPr>
          <p:nvPr/>
        </p:nvSpPr>
        <p:spPr bwMode="auto">
          <a:xfrm>
            <a:off x="990600" y="5791200"/>
            <a:ext cx="304800" cy="304800"/>
          </a:xfrm>
          <a:prstGeom prst="rect">
            <a:avLst/>
          </a:prstGeom>
          <a:solidFill>
            <a:schemeClr val="accent3">
              <a:lumMod val="60000"/>
              <a:lumOff val="40000"/>
            </a:schemeClr>
          </a:solidFill>
          <a:ln w="9525">
            <a:solidFill>
              <a:schemeClr val="tx1"/>
            </a:solidFill>
            <a:miter lim="800000"/>
            <a:headEnd/>
            <a:tailEnd/>
          </a:ln>
          <a:effectLst/>
        </p:spPr>
        <p:txBody>
          <a:bodyPr wrap="none" anchor="ctr"/>
          <a:lstStyle/>
          <a:p>
            <a:pPr>
              <a:defRPr/>
            </a:pPr>
            <a:endParaRPr lang="en-US"/>
          </a:p>
        </p:txBody>
      </p:sp>
      <p:sp>
        <p:nvSpPr>
          <p:cNvPr id="14374" name="Text Box 77"/>
          <p:cNvSpPr txBox="1">
            <a:spLocks noChangeArrowheads="1"/>
          </p:cNvSpPr>
          <p:nvPr/>
        </p:nvSpPr>
        <p:spPr bwMode="auto">
          <a:xfrm>
            <a:off x="1447800" y="5791200"/>
            <a:ext cx="850900" cy="369888"/>
          </a:xfrm>
          <a:prstGeom prst="rect">
            <a:avLst/>
          </a:prstGeom>
          <a:noFill/>
          <a:ln w="9525">
            <a:noFill/>
            <a:miter lim="800000"/>
            <a:headEnd/>
            <a:tailEnd/>
          </a:ln>
        </p:spPr>
        <p:txBody>
          <a:bodyPr wrap="none">
            <a:spAutoFit/>
          </a:bodyPr>
          <a:lstStyle/>
          <a:p>
            <a:r>
              <a:rPr lang="en-US"/>
              <a:t>Winter</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57912"/>
          </a:xfrm>
        </p:spPr>
        <p:txBody>
          <a:bodyPr>
            <a:normAutofit fontScale="90000"/>
          </a:bodyPr>
          <a:lstStyle/>
          <a:p>
            <a:r>
              <a:rPr lang="en-US" dirty="0"/>
              <a:t>TRIBAL FISHERY AT CELILO FALLS</a:t>
            </a:r>
          </a:p>
        </p:txBody>
      </p:sp>
      <p:pic>
        <p:nvPicPr>
          <p:cNvPr id="45058" name="Picture 2"/>
          <p:cNvPicPr>
            <a:picLocks noChangeAspect="1" noChangeArrowheads="1"/>
          </p:cNvPicPr>
          <p:nvPr/>
        </p:nvPicPr>
        <p:blipFill>
          <a:blip r:embed="rId2" cstate="print"/>
          <a:srcRect/>
          <a:stretch>
            <a:fillRect/>
          </a:stretch>
        </p:blipFill>
        <p:spPr bwMode="auto">
          <a:xfrm>
            <a:off x="769706" y="1219200"/>
            <a:ext cx="6858000" cy="4338638"/>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Tools For Managing Fisheries</a:t>
            </a:r>
          </a:p>
        </p:txBody>
      </p:sp>
      <p:sp>
        <p:nvSpPr>
          <p:cNvPr id="4" name="Content Placeholder 3"/>
          <p:cNvSpPr>
            <a:spLocks noGrp="1"/>
          </p:cNvSpPr>
          <p:nvPr>
            <p:ph idx="1"/>
          </p:nvPr>
        </p:nvSpPr>
        <p:spPr/>
        <p:txBody>
          <a:bodyPr/>
          <a:lstStyle/>
          <a:p>
            <a:r>
              <a:rPr lang="en-US" dirty="0"/>
              <a:t>Catch quotas</a:t>
            </a:r>
          </a:p>
          <a:p>
            <a:r>
              <a:rPr lang="en-US" dirty="0"/>
              <a:t>Selective fisheries</a:t>
            </a:r>
          </a:p>
          <a:p>
            <a:pPr lvl="1"/>
            <a:r>
              <a:rPr lang="en-US" dirty="0"/>
              <a:t>Mark-selective (MSF) – release fish with fins intact</a:t>
            </a:r>
          </a:p>
          <a:p>
            <a:pPr lvl="1"/>
            <a:r>
              <a:rPr lang="en-US" dirty="0"/>
              <a:t>Time, area, gear selective</a:t>
            </a:r>
          </a:p>
          <a:p>
            <a:pPr lvl="2"/>
            <a:r>
              <a:rPr lang="en-US" dirty="0"/>
              <a:t>Season structure (time/area)</a:t>
            </a:r>
          </a:p>
          <a:p>
            <a:pPr lvl="2"/>
            <a:r>
              <a:rPr lang="en-US" dirty="0"/>
              <a:t>Gear type (e.g. net mesh size)</a:t>
            </a:r>
          </a:p>
          <a:p>
            <a:r>
              <a:rPr lang="en-US" dirty="0"/>
              <a:t>On-board monitoring</a:t>
            </a:r>
          </a:p>
          <a:p>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Catch Quotas</a:t>
            </a:r>
          </a:p>
        </p:txBody>
      </p:sp>
      <p:sp>
        <p:nvSpPr>
          <p:cNvPr id="3" name="Content Placeholder 2"/>
          <p:cNvSpPr>
            <a:spLocks noGrp="1"/>
          </p:cNvSpPr>
          <p:nvPr>
            <p:ph idx="1"/>
          </p:nvPr>
        </p:nvSpPr>
        <p:spPr/>
        <p:txBody>
          <a:bodyPr/>
          <a:lstStyle/>
          <a:p>
            <a:r>
              <a:rPr lang="en-US" dirty="0"/>
              <a:t>Fisheries managed for catch guidelines/quotas</a:t>
            </a:r>
          </a:p>
          <a:p>
            <a:r>
              <a:rPr lang="en-US" dirty="0"/>
              <a:t>May be stock-specific within total catch</a:t>
            </a:r>
          </a:p>
          <a:p>
            <a:r>
              <a:rPr lang="en-US" dirty="0"/>
              <a:t>Sport fisheries estimated by catch and effort counts</a:t>
            </a:r>
          </a:p>
          <a:p>
            <a:r>
              <a:rPr lang="en-US" dirty="0"/>
              <a:t>Commercial estimated by landings</a:t>
            </a:r>
          </a:p>
          <a:p>
            <a:r>
              <a:rPr lang="en-US" dirty="0"/>
              <a:t>Tribal estimated by both</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Selective Fisheries</a:t>
            </a:r>
          </a:p>
        </p:txBody>
      </p:sp>
      <p:sp>
        <p:nvSpPr>
          <p:cNvPr id="3" name="Content Placeholder 2"/>
          <p:cNvSpPr>
            <a:spLocks noGrp="1"/>
          </p:cNvSpPr>
          <p:nvPr>
            <p:ph idx="1"/>
          </p:nvPr>
        </p:nvSpPr>
        <p:spPr/>
        <p:txBody>
          <a:bodyPr/>
          <a:lstStyle/>
          <a:p>
            <a:pPr>
              <a:lnSpc>
                <a:spcPct val="80000"/>
              </a:lnSpc>
              <a:spcAft>
                <a:spcPct val="35000"/>
              </a:spcAft>
              <a:defRPr/>
            </a:pPr>
            <a:r>
              <a:rPr lang="en-US" sz="2800" u="sng" dirty="0"/>
              <a:t>Mark-Selective</a:t>
            </a:r>
            <a:r>
              <a:rPr lang="en-US" sz="2800" dirty="0"/>
              <a:t>: Harvest limited to retention of fin-marked hatchery fish</a:t>
            </a:r>
          </a:p>
          <a:p>
            <a:pPr>
              <a:lnSpc>
                <a:spcPct val="80000"/>
              </a:lnSpc>
              <a:defRPr/>
            </a:pPr>
            <a:r>
              <a:rPr lang="en-US" sz="2800" u="sng" dirty="0"/>
              <a:t>T-A-G Selective</a:t>
            </a:r>
            <a:r>
              <a:rPr lang="en-US" sz="2800" dirty="0"/>
              <a:t>: Fisheries using time, area, and/or gear regulations to minimize by-catch while targeting a specific species or stock</a:t>
            </a:r>
          </a:p>
          <a:p>
            <a:endParaRPr lang="en-US" dirty="0"/>
          </a:p>
        </p:txBody>
      </p:sp>
      <p:pic>
        <p:nvPicPr>
          <p:cNvPr id="4" name="Picture 7" descr="nancys_coho"/>
          <p:cNvPicPr>
            <a:picLocks noChangeAspect="1" noChangeArrowheads="1"/>
          </p:cNvPicPr>
          <p:nvPr/>
        </p:nvPicPr>
        <p:blipFill>
          <a:blip r:embed="rId2" cstate="print"/>
          <a:srcRect/>
          <a:stretch>
            <a:fillRect/>
          </a:stretch>
        </p:blipFill>
        <p:spPr bwMode="auto">
          <a:xfrm>
            <a:off x="5181600" y="3992880"/>
            <a:ext cx="3962400" cy="2865120"/>
          </a:xfrm>
          <a:prstGeom prst="rect">
            <a:avLst/>
          </a:prstGeom>
          <a:noFill/>
          <a:ln w="22225">
            <a:solidFill>
              <a:srgbClr val="000000"/>
            </a:solid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57200" y="381000"/>
            <a:ext cx="8229600" cy="1066800"/>
          </a:xfrm>
        </p:spPr>
        <p:txBody>
          <a:bodyPr>
            <a:normAutofit fontScale="90000"/>
          </a:bodyPr>
          <a:lstStyle/>
          <a:p>
            <a:pPr>
              <a:lnSpc>
                <a:spcPct val="155000"/>
              </a:lnSpc>
              <a:spcBef>
                <a:spcPct val="40000"/>
              </a:spcBef>
              <a:spcAft>
                <a:spcPct val="35000"/>
              </a:spcAft>
            </a:pPr>
            <a:r>
              <a:rPr lang="en-US" sz="5600" dirty="0"/>
              <a:t>Time, Area, and Gear Selectivity</a:t>
            </a:r>
            <a:endParaRPr lang="en-US" sz="2400" dirty="0">
              <a:solidFill>
                <a:schemeClr val="folHlink"/>
              </a:solidFill>
            </a:endParaRPr>
          </a:p>
        </p:txBody>
      </p:sp>
      <p:pic>
        <p:nvPicPr>
          <p:cNvPr id="25603" name="Picture 6"/>
          <p:cNvPicPr>
            <a:picLocks noChangeAspect="1" noChangeArrowheads="1"/>
          </p:cNvPicPr>
          <p:nvPr/>
        </p:nvPicPr>
        <p:blipFill>
          <a:blip r:embed="rId2" cstate="print"/>
          <a:srcRect/>
          <a:stretch>
            <a:fillRect/>
          </a:stretch>
        </p:blipFill>
        <p:spPr bwMode="auto">
          <a:xfrm>
            <a:off x="152400" y="1854200"/>
            <a:ext cx="8758238" cy="4583113"/>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On-board Monitoring</a:t>
            </a:r>
          </a:p>
        </p:txBody>
      </p:sp>
      <p:sp>
        <p:nvSpPr>
          <p:cNvPr id="3" name="Content Placeholder 2"/>
          <p:cNvSpPr>
            <a:spLocks noGrp="1"/>
          </p:cNvSpPr>
          <p:nvPr>
            <p:ph sz="half" idx="1"/>
          </p:nvPr>
        </p:nvSpPr>
        <p:spPr/>
        <p:txBody>
          <a:bodyPr>
            <a:normAutofit/>
          </a:bodyPr>
          <a:lstStyle/>
          <a:p>
            <a:r>
              <a:rPr lang="en-US" dirty="0"/>
              <a:t>Conducted during spring Chinook commercial fishery</a:t>
            </a:r>
          </a:p>
          <a:p>
            <a:r>
              <a:rPr lang="en-US" dirty="0"/>
              <a:t>Requires budgetary commitment</a:t>
            </a:r>
          </a:p>
          <a:p>
            <a:r>
              <a:rPr lang="en-US" dirty="0"/>
              <a:t>Occasionally conducted during summer and fall season fisheries</a:t>
            </a:r>
          </a:p>
        </p:txBody>
      </p:sp>
      <p:sp>
        <p:nvSpPr>
          <p:cNvPr id="5" name="Content Placeholder 4"/>
          <p:cNvSpPr>
            <a:spLocks noGrp="1"/>
          </p:cNvSpPr>
          <p:nvPr>
            <p:ph sz="half" idx="2"/>
          </p:nvPr>
        </p:nvSpPr>
        <p:spPr/>
        <p:txBody>
          <a:bodyPr>
            <a:normAutofit/>
          </a:bodyPr>
          <a:lstStyle/>
          <a:p>
            <a:endParaRPr lang="en-US"/>
          </a:p>
        </p:txBody>
      </p:sp>
      <p:pic>
        <p:nvPicPr>
          <p:cNvPr id="4" name="Picture 3" descr="lifting the door.jpg"/>
          <p:cNvPicPr>
            <a:picLocks noChangeAspect="1"/>
          </p:cNvPicPr>
          <p:nvPr/>
        </p:nvPicPr>
        <p:blipFill>
          <a:blip r:embed="rId2" cstate="print"/>
          <a:stretch>
            <a:fillRect/>
          </a:stretch>
        </p:blipFill>
        <p:spPr>
          <a:xfrm>
            <a:off x="4648200" y="1876202"/>
            <a:ext cx="4114800" cy="4514924"/>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omercialZonesBen11_22_2011v2.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Select Area Fisheries (SAFE)</a:t>
            </a:r>
          </a:p>
        </p:txBody>
      </p:sp>
      <p:pic>
        <p:nvPicPr>
          <p:cNvPr id="140289" name="Picture 1"/>
          <p:cNvPicPr>
            <a:picLocks noChangeAspect="1" noChangeArrowheads="1"/>
          </p:cNvPicPr>
          <p:nvPr/>
        </p:nvPicPr>
        <p:blipFill>
          <a:blip r:embed="rId2" cstate="print"/>
          <a:srcRect/>
          <a:stretch>
            <a:fillRect/>
          </a:stretch>
        </p:blipFill>
        <p:spPr bwMode="auto">
          <a:xfrm>
            <a:off x="1981200" y="1905000"/>
            <a:ext cx="5047296" cy="4705350"/>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5400" dirty="0"/>
              <a:t>Sport Harvest Numbers Below Bonneville Dam</a:t>
            </a:r>
          </a:p>
        </p:txBody>
      </p:sp>
      <p:sp>
        <p:nvSpPr>
          <p:cNvPr id="3" name="Content Placeholder 2"/>
          <p:cNvSpPr>
            <a:spLocks noGrp="1"/>
          </p:cNvSpPr>
          <p:nvPr>
            <p:ph idx="1"/>
          </p:nvPr>
        </p:nvSpPr>
        <p:spPr/>
        <p:txBody>
          <a:bodyPr>
            <a:normAutofit/>
          </a:bodyPr>
          <a:lstStyle/>
          <a:p>
            <a:pPr>
              <a:lnSpc>
                <a:spcPct val="80000"/>
              </a:lnSpc>
              <a:spcBef>
                <a:spcPct val="30000"/>
              </a:spcBef>
            </a:pPr>
            <a:r>
              <a:rPr lang="en-US" dirty="0"/>
              <a:t>Aerial Flights (ODFW)</a:t>
            </a:r>
          </a:p>
          <a:p>
            <a:pPr lvl="1">
              <a:lnSpc>
                <a:spcPct val="80000"/>
              </a:lnSpc>
              <a:spcBef>
                <a:spcPct val="30000"/>
              </a:spcBef>
            </a:pPr>
            <a:r>
              <a:rPr lang="en-US" dirty="0"/>
              <a:t>Count bank rods (OR &amp; WA) </a:t>
            </a:r>
          </a:p>
          <a:p>
            <a:pPr lvl="1">
              <a:lnSpc>
                <a:spcPct val="80000"/>
              </a:lnSpc>
              <a:spcBef>
                <a:spcPct val="30000"/>
              </a:spcBef>
            </a:pPr>
            <a:r>
              <a:rPr lang="en-US" dirty="0"/>
              <a:t>Boats by river section (1-10)</a:t>
            </a:r>
          </a:p>
          <a:p>
            <a:pPr lvl="1">
              <a:lnSpc>
                <a:spcPct val="80000"/>
              </a:lnSpc>
              <a:spcBef>
                <a:spcPct val="30000"/>
              </a:spcBef>
            </a:pPr>
            <a:r>
              <a:rPr lang="en-US" dirty="0"/>
              <a:t>~80 midday flights/year (6-12 per month; February – October)</a:t>
            </a:r>
          </a:p>
          <a:p>
            <a:pPr lvl="1">
              <a:lnSpc>
                <a:spcPct val="80000"/>
              </a:lnSpc>
              <a:spcBef>
                <a:spcPct val="30000"/>
              </a:spcBef>
            </a:pPr>
            <a:r>
              <a:rPr lang="en-US" sz="2600" dirty="0"/>
              <a:t>Weekdays and weekends </a:t>
            </a:r>
          </a:p>
          <a:p>
            <a:pPr lvl="1">
              <a:lnSpc>
                <a:spcPct val="80000"/>
              </a:lnSpc>
              <a:spcBef>
                <a:spcPct val="30000"/>
              </a:spcBef>
            </a:pPr>
            <a:r>
              <a:rPr lang="en-US" sz="2600" dirty="0"/>
              <a:t>Model incorporates tide, weather, and water conditions</a:t>
            </a:r>
          </a:p>
          <a:p>
            <a:pPr>
              <a:lnSpc>
                <a:spcPct val="80000"/>
              </a:lnSpc>
              <a:spcBef>
                <a:spcPct val="30000"/>
              </a:spcBef>
            </a:pPr>
            <a:r>
              <a:rPr lang="en-US" sz="2800" dirty="0"/>
              <a:t>Creel sampling at boat ramps and bank fishing areas (WDFW and ODFW)</a:t>
            </a:r>
          </a:p>
          <a:p>
            <a:pPr lvl="1">
              <a:lnSpc>
                <a:spcPct val="80000"/>
              </a:lnSpc>
              <a:spcBef>
                <a:spcPct val="30000"/>
              </a:spcBef>
              <a:buNone/>
            </a:pPr>
            <a:endParaRPr lang="en-US" sz="2600" dirty="0"/>
          </a:p>
          <a:p>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CL LCR sport areas.jpg"/>
          <p:cNvPicPr>
            <a:picLocks noGrp="1" noChangeAspect="1"/>
          </p:cNvPicPr>
          <p:nvPr>
            <p:ph idx="4294967295"/>
          </p:nvPr>
        </p:nvPicPr>
        <p:blipFill>
          <a:blip r:embed="rId2" cstate="print"/>
          <a:stretch>
            <a:fillRect/>
          </a:stretch>
        </p:blipFill>
        <p:spPr>
          <a:xfrm>
            <a:off x="581544" y="1026950"/>
            <a:ext cx="7952856" cy="5429542"/>
          </a:xfr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Abundance Based Management</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10258677"/>
              </p:ext>
            </p:extLst>
          </p:nvPr>
        </p:nvGraphicFramePr>
        <p:xfrm>
          <a:off x="609600" y="1168175"/>
          <a:ext cx="8000999" cy="5114375"/>
        </p:xfrm>
        <a:graphic>
          <a:graphicData uri="http://schemas.openxmlformats.org/drawingml/2006/table">
            <a:tbl>
              <a:tblPr>
                <a:tableStyleId>{5C22544A-7EE6-4342-B048-85BDC9FD1C3A}</a:tableStyleId>
              </a:tblPr>
              <a:tblGrid>
                <a:gridCol w="1114780">
                  <a:extLst>
                    <a:ext uri="{9D8B030D-6E8A-4147-A177-3AD203B41FA5}">
                      <a16:colId xmlns:a16="http://schemas.microsoft.com/office/drawing/2014/main" val="20000"/>
                    </a:ext>
                  </a:extLst>
                </a:gridCol>
                <a:gridCol w="1114780">
                  <a:extLst>
                    <a:ext uri="{9D8B030D-6E8A-4147-A177-3AD203B41FA5}">
                      <a16:colId xmlns:a16="http://schemas.microsoft.com/office/drawing/2014/main" val="20001"/>
                    </a:ext>
                  </a:extLst>
                </a:gridCol>
                <a:gridCol w="1114780">
                  <a:extLst>
                    <a:ext uri="{9D8B030D-6E8A-4147-A177-3AD203B41FA5}">
                      <a16:colId xmlns:a16="http://schemas.microsoft.com/office/drawing/2014/main" val="20002"/>
                    </a:ext>
                  </a:extLst>
                </a:gridCol>
                <a:gridCol w="1216231">
                  <a:extLst>
                    <a:ext uri="{9D8B030D-6E8A-4147-A177-3AD203B41FA5}">
                      <a16:colId xmlns:a16="http://schemas.microsoft.com/office/drawing/2014/main" val="20003"/>
                    </a:ext>
                  </a:extLst>
                </a:gridCol>
                <a:gridCol w="1013329">
                  <a:extLst>
                    <a:ext uri="{9D8B030D-6E8A-4147-A177-3AD203B41FA5}">
                      <a16:colId xmlns:a16="http://schemas.microsoft.com/office/drawing/2014/main" val="20004"/>
                    </a:ext>
                  </a:extLst>
                </a:gridCol>
                <a:gridCol w="1226952">
                  <a:extLst>
                    <a:ext uri="{9D8B030D-6E8A-4147-A177-3AD203B41FA5}">
                      <a16:colId xmlns:a16="http://schemas.microsoft.com/office/drawing/2014/main" val="20005"/>
                    </a:ext>
                  </a:extLst>
                </a:gridCol>
                <a:gridCol w="1002609">
                  <a:extLst>
                    <a:ext uri="{9D8B030D-6E8A-4147-A177-3AD203B41FA5}">
                      <a16:colId xmlns:a16="http://schemas.microsoft.com/office/drawing/2014/main" val="20006"/>
                    </a:ext>
                  </a:extLst>
                </a:gridCol>
                <a:gridCol w="197538">
                  <a:extLst>
                    <a:ext uri="{9D8B030D-6E8A-4147-A177-3AD203B41FA5}">
                      <a16:colId xmlns:a16="http://schemas.microsoft.com/office/drawing/2014/main" val="20007"/>
                    </a:ext>
                  </a:extLst>
                </a:gridCol>
              </a:tblGrid>
              <a:tr h="349339">
                <a:tc gridSpan="8">
                  <a:txBody>
                    <a:bodyPr/>
                    <a:lstStyle/>
                    <a:p>
                      <a:pPr marL="0" marR="0">
                        <a:lnSpc>
                          <a:spcPct val="115000"/>
                        </a:lnSpc>
                        <a:spcBef>
                          <a:spcPts val="0"/>
                        </a:spcBef>
                        <a:spcAft>
                          <a:spcPts val="0"/>
                        </a:spcAft>
                      </a:pPr>
                      <a:r>
                        <a:rPr lang="en-US" sz="2000" dirty="0">
                          <a:effectLst/>
                        </a:rPr>
                        <a:t>Spring Management Period Harvest Rate Schedule-U.S. v. Oregon </a:t>
                      </a:r>
                      <a:endParaRPr lang="en-US" sz="2000" dirty="0">
                        <a:solidFill>
                          <a:srgbClr val="000000"/>
                        </a:solidFill>
                        <a:effectLst/>
                        <a:latin typeface="Times New Roman"/>
                        <a:ea typeface="Calibri"/>
                        <a:cs typeface="Times New Roman"/>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605505">
                <a:tc>
                  <a:txBody>
                    <a:bodyPr/>
                    <a:lstStyle/>
                    <a:p>
                      <a:pPr marL="0" marR="0">
                        <a:lnSpc>
                          <a:spcPct val="115000"/>
                        </a:lnSpc>
                        <a:spcBef>
                          <a:spcPts val="0"/>
                        </a:spcBef>
                        <a:spcAft>
                          <a:spcPts val="0"/>
                        </a:spcAft>
                      </a:pPr>
                      <a:r>
                        <a:rPr lang="en-US" sz="2000" dirty="0">
                          <a:effectLst/>
                        </a:rPr>
                        <a:t>Total Upriver Run Size </a:t>
                      </a:r>
                      <a:endParaRPr lang="en-US" sz="2000" dirty="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dirty="0">
                          <a:effectLst/>
                        </a:rPr>
                        <a:t>Snake River Natural Run Size </a:t>
                      </a:r>
                      <a:endParaRPr lang="en-US" sz="2000" dirty="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dirty="0">
                          <a:effectLst/>
                        </a:rPr>
                        <a:t>Treaty </a:t>
                      </a:r>
                    </a:p>
                    <a:p>
                      <a:pPr marL="0" marR="0">
                        <a:lnSpc>
                          <a:spcPct val="115000"/>
                        </a:lnSpc>
                        <a:spcBef>
                          <a:spcPts val="0"/>
                        </a:spcBef>
                        <a:spcAft>
                          <a:spcPts val="0"/>
                        </a:spcAft>
                      </a:pPr>
                      <a:r>
                        <a:rPr lang="en-US" sz="2000" dirty="0">
                          <a:effectLst/>
                        </a:rPr>
                        <a:t>Indian Harvest Rate </a:t>
                      </a:r>
                      <a:endParaRPr lang="en-US" sz="2000" dirty="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Treaty Indian Catch Guideline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Non-Indian Harvest Rate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Non-Indian Mortality Guideline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Total Harvest Rate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1000"/>
                        </a:spcAft>
                      </a:pPr>
                      <a:r>
                        <a:rPr lang="en-US" sz="1100">
                          <a:effectLst/>
                        </a:rPr>
                        <a:t> </a:t>
                      </a:r>
                      <a:endParaRPr lang="en-US" sz="1100">
                        <a:effectLst/>
                        <a:latin typeface="Calibri"/>
                        <a:ea typeface="Calibri"/>
                        <a:cs typeface="Times New Roman"/>
                      </a:endParaRPr>
                    </a:p>
                  </a:txBody>
                  <a:tcPr marL="0" marR="0" marT="0" marB="0" anchor="ctr"/>
                </a:tc>
                <a:extLst>
                  <a:ext uri="{0D108BD9-81ED-4DB2-BD59-A6C34878D82A}">
                    <a16:rowId xmlns:a16="http://schemas.microsoft.com/office/drawing/2014/main" val="10001"/>
                  </a:ext>
                </a:extLst>
              </a:tr>
              <a:tr h="351059">
                <a:tc>
                  <a:txBody>
                    <a:bodyPr/>
                    <a:lstStyle/>
                    <a:p>
                      <a:pPr marL="0" marR="0">
                        <a:lnSpc>
                          <a:spcPct val="115000"/>
                        </a:lnSpc>
                        <a:spcBef>
                          <a:spcPts val="0"/>
                        </a:spcBef>
                        <a:spcAft>
                          <a:spcPts val="0"/>
                        </a:spcAft>
                      </a:pPr>
                      <a:r>
                        <a:rPr lang="en-US" sz="2000">
                          <a:effectLst/>
                        </a:rPr>
                        <a:t>82,000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dirty="0">
                          <a:effectLst/>
                        </a:rPr>
                        <a:t>8,200 </a:t>
                      </a:r>
                      <a:endParaRPr lang="en-US" sz="2000" dirty="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dirty="0">
                          <a:effectLst/>
                        </a:rPr>
                        <a:t>7.4% </a:t>
                      </a:r>
                      <a:endParaRPr lang="en-US" sz="2000" dirty="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6,068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1.6%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6,068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9.0%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1000"/>
                        </a:spcAft>
                      </a:pPr>
                      <a:r>
                        <a:rPr lang="en-US" sz="1100">
                          <a:effectLst/>
                        </a:rPr>
                        <a:t> </a:t>
                      </a:r>
                      <a:endParaRPr lang="en-US" sz="1100">
                        <a:effectLst/>
                        <a:latin typeface="Calibri"/>
                        <a:ea typeface="Calibri"/>
                        <a:cs typeface="Times New Roman"/>
                      </a:endParaRPr>
                    </a:p>
                  </a:txBody>
                  <a:tcPr marL="0" marR="0" marT="0" marB="0" anchor="ctr"/>
                </a:tc>
                <a:extLst>
                  <a:ext uri="{0D108BD9-81ED-4DB2-BD59-A6C34878D82A}">
                    <a16:rowId xmlns:a16="http://schemas.microsoft.com/office/drawing/2014/main" val="10002"/>
                  </a:ext>
                </a:extLst>
              </a:tr>
              <a:tr h="351059">
                <a:tc>
                  <a:txBody>
                    <a:bodyPr/>
                    <a:lstStyle/>
                    <a:p>
                      <a:pPr marL="0" marR="0">
                        <a:lnSpc>
                          <a:spcPct val="115000"/>
                        </a:lnSpc>
                        <a:spcBef>
                          <a:spcPts val="0"/>
                        </a:spcBef>
                        <a:spcAft>
                          <a:spcPts val="0"/>
                        </a:spcAft>
                      </a:pPr>
                      <a:r>
                        <a:rPr lang="en-US" sz="2000">
                          <a:effectLst/>
                        </a:rPr>
                        <a:t>109,000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dirty="0">
                          <a:effectLst/>
                        </a:rPr>
                        <a:t>10,900 </a:t>
                      </a:r>
                      <a:endParaRPr lang="en-US" sz="2000" dirty="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dirty="0">
                          <a:effectLst/>
                        </a:rPr>
                        <a:t>8.3% </a:t>
                      </a:r>
                      <a:endParaRPr lang="en-US" sz="2000" dirty="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dirty="0">
                          <a:effectLst/>
                        </a:rPr>
                        <a:t>9,047 </a:t>
                      </a:r>
                      <a:endParaRPr lang="en-US" sz="2000" dirty="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1.7%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9,047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10.0%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1000"/>
                        </a:spcAft>
                      </a:pPr>
                      <a:r>
                        <a:rPr lang="en-US" sz="1100">
                          <a:effectLst/>
                        </a:rPr>
                        <a:t> </a:t>
                      </a:r>
                      <a:endParaRPr lang="en-US" sz="1100">
                        <a:effectLst/>
                        <a:latin typeface="Calibri"/>
                        <a:ea typeface="Calibri"/>
                        <a:cs typeface="Times New Roman"/>
                      </a:endParaRPr>
                    </a:p>
                  </a:txBody>
                  <a:tcPr marL="0" marR="0" marT="0" marB="0" anchor="ctr"/>
                </a:tc>
                <a:extLst>
                  <a:ext uri="{0D108BD9-81ED-4DB2-BD59-A6C34878D82A}">
                    <a16:rowId xmlns:a16="http://schemas.microsoft.com/office/drawing/2014/main" val="10003"/>
                  </a:ext>
                </a:extLst>
              </a:tr>
              <a:tr h="351059">
                <a:tc>
                  <a:txBody>
                    <a:bodyPr/>
                    <a:lstStyle/>
                    <a:p>
                      <a:pPr marL="0" marR="0">
                        <a:lnSpc>
                          <a:spcPct val="115000"/>
                        </a:lnSpc>
                        <a:spcBef>
                          <a:spcPts val="0"/>
                        </a:spcBef>
                        <a:spcAft>
                          <a:spcPts val="0"/>
                        </a:spcAft>
                      </a:pPr>
                      <a:r>
                        <a:rPr lang="en-US" sz="2000">
                          <a:effectLst/>
                        </a:rPr>
                        <a:t>141,000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dirty="0">
                          <a:effectLst/>
                        </a:rPr>
                        <a:t>14,100 </a:t>
                      </a:r>
                      <a:endParaRPr lang="en-US" sz="2000" dirty="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dirty="0">
                          <a:effectLst/>
                        </a:rPr>
                        <a:t>9.1% </a:t>
                      </a:r>
                      <a:endParaRPr lang="en-US" sz="2000" dirty="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dirty="0">
                          <a:effectLst/>
                        </a:rPr>
                        <a:t>12,831 </a:t>
                      </a:r>
                      <a:endParaRPr lang="en-US" sz="2000" dirty="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1.9%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12,831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11.0%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1000"/>
                        </a:spcAft>
                      </a:pPr>
                      <a:r>
                        <a:rPr lang="en-US" sz="1100">
                          <a:effectLst/>
                        </a:rPr>
                        <a:t> </a:t>
                      </a:r>
                      <a:endParaRPr lang="en-US" sz="1100">
                        <a:effectLst/>
                        <a:latin typeface="Calibri"/>
                        <a:ea typeface="Calibri"/>
                        <a:cs typeface="Times New Roman"/>
                      </a:endParaRPr>
                    </a:p>
                  </a:txBody>
                  <a:tcPr marL="0" marR="0" marT="0" marB="0" anchor="ctr"/>
                </a:tc>
                <a:extLst>
                  <a:ext uri="{0D108BD9-81ED-4DB2-BD59-A6C34878D82A}">
                    <a16:rowId xmlns:a16="http://schemas.microsoft.com/office/drawing/2014/main" val="10004"/>
                  </a:ext>
                </a:extLst>
              </a:tr>
              <a:tr h="351059">
                <a:tc>
                  <a:txBody>
                    <a:bodyPr/>
                    <a:lstStyle/>
                    <a:p>
                      <a:pPr marL="0" marR="0">
                        <a:lnSpc>
                          <a:spcPct val="115000"/>
                        </a:lnSpc>
                        <a:spcBef>
                          <a:spcPts val="0"/>
                        </a:spcBef>
                        <a:spcAft>
                          <a:spcPts val="0"/>
                        </a:spcAft>
                      </a:pPr>
                      <a:r>
                        <a:rPr lang="en-US" sz="2000">
                          <a:effectLst/>
                        </a:rPr>
                        <a:t>217,000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21,700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dirty="0">
                          <a:effectLst/>
                        </a:rPr>
                        <a:t>10.0% </a:t>
                      </a:r>
                      <a:endParaRPr lang="en-US" sz="2000" dirty="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dirty="0">
                          <a:effectLst/>
                        </a:rPr>
                        <a:t>21,700 </a:t>
                      </a:r>
                      <a:endParaRPr lang="en-US" sz="2000" dirty="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2.0%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21,700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12.0%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1000"/>
                        </a:spcAft>
                      </a:pPr>
                      <a:r>
                        <a:rPr lang="en-US" sz="1100">
                          <a:effectLst/>
                        </a:rPr>
                        <a:t> </a:t>
                      </a:r>
                      <a:endParaRPr lang="en-US" sz="1100">
                        <a:effectLst/>
                        <a:latin typeface="Calibri"/>
                        <a:ea typeface="Calibri"/>
                        <a:cs typeface="Times New Roman"/>
                      </a:endParaRPr>
                    </a:p>
                  </a:txBody>
                  <a:tcPr marL="0" marR="0" marT="0" marB="0" anchor="ctr"/>
                </a:tc>
                <a:extLst>
                  <a:ext uri="{0D108BD9-81ED-4DB2-BD59-A6C34878D82A}">
                    <a16:rowId xmlns:a16="http://schemas.microsoft.com/office/drawing/2014/main" val="10005"/>
                  </a:ext>
                </a:extLst>
              </a:tr>
              <a:tr h="351059">
                <a:tc>
                  <a:txBody>
                    <a:bodyPr/>
                    <a:lstStyle/>
                    <a:p>
                      <a:pPr marL="0" marR="0">
                        <a:lnSpc>
                          <a:spcPct val="115000"/>
                        </a:lnSpc>
                        <a:spcBef>
                          <a:spcPts val="0"/>
                        </a:spcBef>
                        <a:spcAft>
                          <a:spcPts val="0"/>
                        </a:spcAft>
                      </a:pPr>
                      <a:r>
                        <a:rPr lang="en-US" sz="2000">
                          <a:effectLst/>
                        </a:rPr>
                        <a:t>271,000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dirty="0">
                          <a:effectLst/>
                        </a:rPr>
                        <a:t>27,100 </a:t>
                      </a:r>
                      <a:endParaRPr lang="en-US" sz="2000" dirty="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dirty="0">
                          <a:effectLst/>
                        </a:rPr>
                        <a:t>10.8% </a:t>
                      </a:r>
                      <a:endParaRPr lang="en-US" sz="2000" dirty="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dirty="0">
                          <a:effectLst/>
                        </a:rPr>
                        <a:t>29,268 </a:t>
                      </a:r>
                      <a:endParaRPr lang="en-US" sz="2000" dirty="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dirty="0">
                          <a:effectLst/>
                        </a:rPr>
                        <a:t>2.2% </a:t>
                      </a:r>
                      <a:endParaRPr lang="en-US" sz="2000" dirty="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29,268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13.0%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1000"/>
                        </a:spcAft>
                      </a:pPr>
                      <a:r>
                        <a:rPr lang="en-US" sz="1100">
                          <a:effectLst/>
                        </a:rPr>
                        <a:t> </a:t>
                      </a:r>
                      <a:endParaRPr lang="en-US" sz="1100">
                        <a:effectLst/>
                        <a:latin typeface="Calibri"/>
                        <a:ea typeface="Calibri"/>
                        <a:cs typeface="Times New Roman"/>
                      </a:endParaRPr>
                    </a:p>
                  </a:txBody>
                  <a:tcPr marL="0" marR="0" marT="0" marB="0" anchor="ctr"/>
                </a:tc>
                <a:extLst>
                  <a:ext uri="{0D108BD9-81ED-4DB2-BD59-A6C34878D82A}">
                    <a16:rowId xmlns:a16="http://schemas.microsoft.com/office/drawing/2014/main" val="10006"/>
                  </a:ext>
                </a:extLst>
              </a:tr>
              <a:tr h="351059">
                <a:tc>
                  <a:txBody>
                    <a:bodyPr/>
                    <a:lstStyle/>
                    <a:p>
                      <a:pPr marL="0" marR="0">
                        <a:lnSpc>
                          <a:spcPct val="115000"/>
                        </a:lnSpc>
                        <a:spcBef>
                          <a:spcPts val="0"/>
                        </a:spcBef>
                        <a:spcAft>
                          <a:spcPts val="0"/>
                        </a:spcAft>
                      </a:pPr>
                      <a:r>
                        <a:rPr lang="en-US" sz="2000">
                          <a:effectLst/>
                        </a:rPr>
                        <a:t>326,000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32,600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11.7%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dirty="0">
                          <a:effectLst/>
                        </a:rPr>
                        <a:t>38,142 </a:t>
                      </a:r>
                      <a:endParaRPr lang="en-US" sz="2000" dirty="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dirty="0">
                          <a:effectLst/>
                        </a:rPr>
                        <a:t>2.3% </a:t>
                      </a:r>
                      <a:endParaRPr lang="en-US" sz="2000" dirty="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dirty="0">
                          <a:effectLst/>
                        </a:rPr>
                        <a:t>38,142 </a:t>
                      </a:r>
                      <a:endParaRPr lang="en-US" sz="2000" dirty="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14.0%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1000"/>
                        </a:spcAft>
                      </a:pPr>
                      <a:r>
                        <a:rPr lang="en-US" sz="1100">
                          <a:effectLst/>
                        </a:rPr>
                        <a:t> </a:t>
                      </a:r>
                      <a:endParaRPr lang="en-US" sz="1100">
                        <a:effectLst/>
                        <a:latin typeface="Calibri"/>
                        <a:ea typeface="Calibri"/>
                        <a:cs typeface="Times New Roman"/>
                      </a:endParaRPr>
                    </a:p>
                  </a:txBody>
                  <a:tcPr marL="0" marR="0" marT="0" marB="0" anchor="ctr"/>
                </a:tc>
                <a:extLst>
                  <a:ext uri="{0D108BD9-81ED-4DB2-BD59-A6C34878D82A}">
                    <a16:rowId xmlns:a16="http://schemas.microsoft.com/office/drawing/2014/main" val="10007"/>
                  </a:ext>
                </a:extLst>
              </a:tr>
              <a:tr h="351059">
                <a:tc>
                  <a:txBody>
                    <a:bodyPr/>
                    <a:lstStyle/>
                    <a:p>
                      <a:pPr marL="0" marR="0">
                        <a:lnSpc>
                          <a:spcPct val="115000"/>
                        </a:lnSpc>
                        <a:spcBef>
                          <a:spcPts val="0"/>
                        </a:spcBef>
                        <a:spcAft>
                          <a:spcPts val="0"/>
                        </a:spcAft>
                      </a:pPr>
                      <a:r>
                        <a:rPr lang="en-US" sz="2000">
                          <a:effectLst/>
                        </a:rPr>
                        <a:t>380,000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38,000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12.5%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47,500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2.5%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dirty="0">
                          <a:effectLst/>
                        </a:rPr>
                        <a:t>47,500 </a:t>
                      </a:r>
                      <a:endParaRPr lang="en-US" sz="2000" dirty="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15.0%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1000"/>
                        </a:spcAft>
                      </a:pPr>
                      <a:r>
                        <a:rPr lang="en-US" sz="1100">
                          <a:effectLst/>
                        </a:rPr>
                        <a:t> </a:t>
                      </a:r>
                      <a:endParaRPr lang="en-US" sz="1100">
                        <a:effectLst/>
                        <a:latin typeface="Calibri"/>
                        <a:ea typeface="Calibri"/>
                        <a:cs typeface="Times New Roman"/>
                      </a:endParaRPr>
                    </a:p>
                  </a:txBody>
                  <a:tcPr marL="0" marR="0" marT="0" marB="0" anchor="ctr"/>
                </a:tc>
                <a:extLst>
                  <a:ext uri="{0D108BD9-81ED-4DB2-BD59-A6C34878D82A}">
                    <a16:rowId xmlns:a16="http://schemas.microsoft.com/office/drawing/2014/main" val="10008"/>
                  </a:ext>
                </a:extLst>
              </a:tr>
              <a:tr h="351059">
                <a:tc>
                  <a:txBody>
                    <a:bodyPr/>
                    <a:lstStyle/>
                    <a:p>
                      <a:pPr marL="0" marR="0">
                        <a:lnSpc>
                          <a:spcPct val="115000"/>
                        </a:lnSpc>
                        <a:spcBef>
                          <a:spcPts val="0"/>
                        </a:spcBef>
                        <a:spcAft>
                          <a:spcPts val="0"/>
                        </a:spcAft>
                      </a:pPr>
                      <a:r>
                        <a:rPr lang="en-US" sz="2000">
                          <a:effectLst/>
                        </a:rPr>
                        <a:t>434,000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43,400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13.4%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58,156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2.6%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dirty="0">
                          <a:effectLst/>
                        </a:rPr>
                        <a:t>58,156 </a:t>
                      </a:r>
                      <a:endParaRPr lang="en-US" sz="2000" dirty="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dirty="0">
                          <a:effectLst/>
                        </a:rPr>
                        <a:t>16.0% </a:t>
                      </a:r>
                      <a:endParaRPr lang="en-US" sz="2000" dirty="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1000"/>
                        </a:spcAft>
                      </a:pPr>
                      <a:r>
                        <a:rPr lang="en-US" sz="1100">
                          <a:effectLst/>
                        </a:rPr>
                        <a:t> </a:t>
                      </a:r>
                      <a:endParaRPr lang="en-US" sz="1100">
                        <a:effectLst/>
                        <a:latin typeface="Calibri"/>
                        <a:ea typeface="Calibri"/>
                        <a:cs typeface="Times New Roman"/>
                      </a:endParaRPr>
                    </a:p>
                  </a:txBody>
                  <a:tcPr marL="0" marR="0" marT="0" marB="0" anchor="ctr"/>
                </a:tc>
                <a:extLst>
                  <a:ext uri="{0D108BD9-81ED-4DB2-BD59-A6C34878D82A}">
                    <a16:rowId xmlns:a16="http://schemas.microsoft.com/office/drawing/2014/main" val="10009"/>
                  </a:ext>
                </a:extLst>
              </a:tr>
              <a:tr h="351059">
                <a:tc>
                  <a:txBody>
                    <a:bodyPr/>
                    <a:lstStyle/>
                    <a:p>
                      <a:pPr marL="0" marR="0">
                        <a:lnSpc>
                          <a:spcPct val="115000"/>
                        </a:lnSpc>
                        <a:spcBef>
                          <a:spcPts val="0"/>
                        </a:spcBef>
                        <a:spcAft>
                          <a:spcPts val="0"/>
                        </a:spcAft>
                      </a:pPr>
                      <a:r>
                        <a:rPr lang="en-US" sz="2000">
                          <a:effectLst/>
                        </a:rPr>
                        <a:t>488,000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48,800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14.3%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69,784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2.7%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69,784 </a:t>
                      </a:r>
                      <a:endParaRPr lang="en-US" sz="200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dirty="0">
                          <a:effectLst/>
                        </a:rPr>
                        <a:t>17.0% </a:t>
                      </a:r>
                      <a:endParaRPr lang="en-US" sz="2000" dirty="0">
                        <a:solidFill>
                          <a:srgbClr val="000000"/>
                        </a:solidFill>
                        <a:effectLst/>
                        <a:latin typeface="Times New Roman"/>
                        <a:ea typeface="Calibri"/>
                        <a:cs typeface="Times New Roman"/>
                      </a:endParaRPr>
                    </a:p>
                  </a:txBody>
                  <a:tcPr marL="68580" marR="68580" marT="0" marB="0"/>
                </a:tc>
                <a:tc>
                  <a:txBody>
                    <a:bodyPr/>
                    <a:lstStyle/>
                    <a:p>
                      <a:pPr marL="0" marR="0">
                        <a:lnSpc>
                          <a:spcPct val="115000"/>
                        </a:lnSpc>
                        <a:spcBef>
                          <a:spcPts val="0"/>
                        </a:spcBef>
                        <a:spcAft>
                          <a:spcPts val="1000"/>
                        </a:spcAft>
                      </a:pPr>
                      <a:r>
                        <a:rPr lang="en-US" sz="1100" dirty="0">
                          <a:effectLst/>
                        </a:rPr>
                        <a:t> </a:t>
                      </a:r>
                      <a:endParaRPr lang="en-US" sz="1100" dirty="0">
                        <a:effectLst/>
                        <a:latin typeface="Calibri"/>
                        <a:ea typeface="Calibri"/>
                        <a:cs typeface="Times New Roman"/>
                      </a:endParaRPr>
                    </a:p>
                  </a:txBody>
                  <a:tcPr marL="0" marR="0" marT="0" marB="0" anchor="ct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18137247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Historical Perspective</a:t>
            </a:r>
          </a:p>
        </p:txBody>
      </p:sp>
      <p:sp>
        <p:nvSpPr>
          <p:cNvPr id="3" name="Content Placeholder 2"/>
          <p:cNvSpPr>
            <a:spLocks noGrp="1"/>
          </p:cNvSpPr>
          <p:nvPr>
            <p:ph idx="1"/>
          </p:nvPr>
        </p:nvSpPr>
        <p:spPr/>
        <p:txBody>
          <a:bodyPr>
            <a:normAutofit/>
          </a:bodyPr>
          <a:lstStyle/>
          <a:p>
            <a:r>
              <a:rPr lang="en-US" dirty="0"/>
              <a:t>Commercial fishing became significant in about 1861</a:t>
            </a:r>
          </a:p>
          <a:p>
            <a:pPr lvl="1"/>
            <a:r>
              <a:rPr lang="en-US" dirty="0"/>
              <a:t>Salmon canneries began in lower river in 1866</a:t>
            </a:r>
          </a:p>
          <a:p>
            <a:pPr lvl="1"/>
            <a:r>
              <a:rPr lang="en-US" dirty="0"/>
              <a:t>Annual harvest ranged from 25-45 million lbs until 1938</a:t>
            </a:r>
          </a:p>
          <a:p>
            <a:r>
              <a:rPr lang="en-US" dirty="0"/>
              <a:t>Commercial landings averaged over 600,000 Chinook during 1938-1950</a:t>
            </a:r>
          </a:p>
          <a:p>
            <a:r>
              <a:rPr lang="en-US" dirty="0"/>
              <a:t>Big reductions post 1950</a:t>
            </a:r>
          </a:p>
          <a:p>
            <a:pPr marL="0" indent="0">
              <a:buNone/>
            </a:pPr>
            <a:endParaRPr lang="en-US" dirty="0"/>
          </a:p>
          <a:p>
            <a:pPr lvl="1">
              <a:buNone/>
            </a:pPr>
            <a:endParaRPr lang="en-US" dirty="0"/>
          </a:p>
        </p:txBody>
      </p:sp>
      <p:pic>
        <p:nvPicPr>
          <p:cNvPr id="5" name="Content Placeholder 3" descr="indexcannery.gif"/>
          <p:cNvPicPr>
            <a:picLocks noChangeAspect="1"/>
          </p:cNvPicPr>
          <p:nvPr/>
        </p:nvPicPr>
        <p:blipFill>
          <a:blip r:embed="rId2" cstate="print"/>
          <a:stretch>
            <a:fillRect/>
          </a:stretch>
        </p:blipFill>
        <p:spPr>
          <a:xfrm>
            <a:off x="4254759" y="3810000"/>
            <a:ext cx="4648200" cy="2806461"/>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a:t>
            </a:r>
          </a:p>
        </p:txBody>
      </p:sp>
      <p:pic>
        <p:nvPicPr>
          <p:cNvPr id="3074" name="Picture 2" descr="K:\My Pictures\Platform2.tif"/>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95486" y="1981200"/>
            <a:ext cx="2347892" cy="36576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K:\My Pictures\Platform7.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43378" y="2362200"/>
            <a:ext cx="6185716" cy="37131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07586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Treaty Indian Harvest of Spring Chinook</a:t>
            </a:r>
          </a:p>
        </p:txBody>
      </p:sp>
      <p:graphicFrame>
        <p:nvGraphicFramePr>
          <p:cNvPr id="5" name="Content Placeholder 4"/>
          <p:cNvGraphicFramePr>
            <a:graphicFrameLocks noGrp="1"/>
          </p:cNvGraphicFramePr>
          <p:nvPr>
            <p:ph idx="1"/>
          </p:nvPr>
        </p:nvGraphicFramePr>
        <p:xfrm>
          <a:off x="457200" y="1935163"/>
          <a:ext cx="8229600" cy="4389437"/>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Spring Chinook Sport Harvest Below Bonneville Dam</a:t>
            </a:r>
          </a:p>
        </p:txBody>
      </p:sp>
      <p:graphicFrame>
        <p:nvGraphicFramePr>
          <p:cNvPr id="5" name="Content Placeholder 4"/>
          <p:cNvGraphicFramePr>
            <a:graphicFrameLocks noGrp="1"/>
          </p:cNvGraphicFramePr>
          <p:nvPr>
            <p:ph idx="1"/>
          </p:nvPr>
        </p:nvGraphicFramePr>
        <p:xfrm>
          <a:off x="457200" y="1935163"/>
          <a:ext cx="8229600" cy="4389437"/>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Non-Indian Spring Chinook Commercial Harvest</a:t>
            </a:r>
          </a:p>
        </p:txBody>
      </p:sp>
      <p:graphicFrame>
        <p:nvGraphicFramePr>
          <p:cNvPr id="5" name="Content Placeholder 4"/>
          <p:cNvGraphicFramePr>
            <a:graphicFrameLocks noGrp="1"/>
          </p:cNvGraphicFramePr>
          <p:nvPr>
            <p:ph idx="1"/>
          </p:nvPr>
        </p:nvGraphicFramePr>
        <p:xfrm>
          <a:off x="457200" y="1935163"/>
          <a:ext cx="8229600" cy="4389437"/>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Spring Chinook Sport Harvest in the lower Snake River</a:t>
            </a:r>
          </a:p>
        </p:txBody>
      </p:sp>
      <p:graphicFrame>
        <p:nvGraphicFramePr>
          <p:cNvPr id="4" name="Content Placeholder 3"/>
          <p:cNvGraphicFramePr>
            <a:graphicFrameLocks noGrp="1"/>
          </p:cNvGraphicFramePr>
          <p:nvPr>
            <p:ph idx="1"/>
          </p:nvPr>
        </p:nvGraphicFramePr>
        <p:xfrm>
          <a:off x="457200" y="1935163"/>
          <a:ext cx="8229600" cy="4389437"/>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685D35-B22A-406B-85DD-8BC384F99535}"/>
              </a:ext>
            </a:extLst>
          </p:cNvPr>
          <p:cNvSpPr>
            <a:spLocks noGrp="1"/>
          </p:cNvSpPr>
          <p:nvPr>
            <p:ph type="title"/>
          </p:nvPr>
        </p:nvSpPr>
        <p:spPr/>
        <p:txBody>
          <a:bodyPr/>
          <a:lstStyle/>
          <a:p>
            <a:r>
              <a:rPr lang="en-US" dirty="0"/>
              <a:t>Endangered Species Act </a:t>
            </a:r>
          </a:p>
        </p:txBody>
      </p:sp>
      <p:sp>
        <p:nvSpPr>
          <p:cNvPr id="3" name="Content Placeholder 2">
            <a:extLst>
              <a:ext uri="{FF2B5EF4-FFF2-40B4-BE49-F238E27FC236}">
                <a16:creationId xmlns:a16="http://schemas.microsoft.com/office/drawing/2014/main" id="{3966E224-AD32-40B0-86FD-96FB8D14189A}"/>
              </a:ext>
            </a:extLst>
          </p:cNvPr>
          <p:cNvSpPr>
            <a:spLocks noGrp="1"/>
          </p:cNvSpPr>
          <p:nvPr>
            <p:ph idx="1"/>
          </p:nvPr>
        </p:nvSpPr>
        <p:spPr/>
        <p:txBody>
          <a:bodyPr/>
          <a:lstStyle/>
          <a:p>
            <a:r>
              <a:rPr lang="en-US" dirty="0"/>
              <a:t>Thirteen fish populations listed in the Columbia Basin</a:t>
            </a:r>
          </a:p>
          <a:p>
            <a:r>
              <a:rPr lang="en-US" dirty="0"/>
              <a:t>Federal ESA Incidental take permits required for fisheries that impact listed species</a:t>
            </a:r>
          </a:p>
          <a:p>
            <a:r>
              <a:rPr lang="en-US" dirty="0"/>
              <a:t>ESA limits drive harvest levels and seasons in the ocean and freshwater</a:t>
            </a:r>
          </a:p>
          <a:p>
            <a:r>
              <a:rPr lang="en-US" dirty="0"/>
              <a:t>Harvest of healthy stocks constrained</a:t>
            </a:r>
          </a:p>
          <a:p>
            <a:r>
              <a:rPr lang="en-US" dirty="0"/>
              <a:t>Abundance-based management provides additional protection for listed stocks in low run years  </a:t>
            </a:r>
          </a:p>
        </p:txBody>
      </p:sp>
    </p:spTree>
    <p:extLst>
      <p:ext uri="{BB962C8B-B14F-4D97-AF65-F5344CB8AC3E}">
        <p14:creationId xmlns:p14="http://schemas.microsoft.com/office/powerpoint/2010/main" val="25650608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data\MyFiles\MAPS\CL Col CHS PATH_2.jpg"/>
          <p:cNvPicPr>
            <a:picLocks noChangeAspect="1" noChangeArrowheads="1"/>
          </p:cNvPicPr>
          <p:nvPr/>
        </p:nvPicPr>
        <p:blipFill>
          <a:blip r:embed="rId2" cstate="print"/>
          <a:srcRect/>
          <a:stretch>
            <a:fillRect/>
          </a:stretch>
        </p:blipFill>
        <p:spPr bwMode="auto">
          <a:xfrm>
            <a:off x="0" y="381000"/>
            <a:ext cx="9144000" cy="6248400"/>
          </a:xfrm>
          <a:prstGeom prst="rect">
            <a:avLst/>
          </a:prstGeom>
          <a:noFill/>
          <a:ln w="9525">
            <a:noFill/>
            <a:miter lim="800000"/>
            <a:headEnd/>
            <a:tailEnd/>
          </a:ln>
        </p:spPr>
      </p:pic>
      <p:pic>
        <p:nvPicPr>
          <p:cNvPr id="51203" name="Picture 3" descr="C:\data\MyFiles\medchinookfemale.gif"/>
          <p:cNvPicPr>
            <a:picLocks noChangeAspect="1" noChangeArrowheads="1"/>
          </p:cNvPicPr>
          <p:nvPr/>
        </p:nvPicPr>
        <p:blipFill>
          <a:blip r:embed="rId3" cstate="print"/>
          <a:srcRect/>
          <a:stretch>
            <a:fillRect/>
          </a:stretch>
        </p:blipFill>
        <p:spPr bwMode="auto">
          <a:xfrm>
            <a:off x="762000" y="3733800"/>
            <a:ext cx="1162050" cy="484188"/>
          </a:xfrm>
          <a:prstGeom prst="rect">
            <a:avLst/>
          </a:prstGeom>
          <a:noFill/>
          <a:ln w="9525">
            <a:noFill/>
            <a:miter lim="800000"/>
            <a:headEnd/>
            <a:tailEnd/>
          </a:ln>
        </p:spPr>
      </p:pic>
      <p:pic>
        <p:nvPicPr>
          <p:cNvPr id="51204" name="Picture 4" descr="C:\data\MyFiles\medchinookfemale.gif"/>
          <p:cNvPicPr>
            <a:picLocks noChangeAspect="1" noChangeArrowheads="1"/>
          </p:cNvPicPr>
          <p:nvPr/>
        </p:nvPicPr>
        <p:blipFill>
          <a:blip r:embed="rId3" cstate="print"/>
          <a:srcRect/>
          <a:stretch>
            <a:fillRect/>
          </a:stretch>
        </p:blipFill>
        <p:spPr bwMode="auto">
          <a:xfrm>
            <a:off x="3810000" y="1619250"/>
            <a:ext cx="1162050" cy="484188"/>
          </a:xfrm>
          <a:prstGeom prst="rect">
            <a:avLst/>
          </a:prstGeom>
          <a:noFill/>
          <a:ln w="9525">
            <a:noFill/>
            <a:miter lim="800000"/>
            <a:headEnd/>
            <a:tailEnd/>
          </a:ln>
        </p:spPr>
      </p:pic>
      <p:pic>
        <p:nvPicPr>
          <p:cNvPr id="51205" name="Picture 5" descr="C:\data\MyFiles\medchinookfemale.gif"/>
          <p:cNvPicPr>
            <a:picLocks noChangeAspect="1" noChangeArrowheads="1"/>
          </p:cNvPicPr>
          <p:nvPr/>
        </p:nvPicPr>
        <p:blipFill>
          <a:blip r:embed="rId3" cstate="print"/>
          <a:srcRect/>
          <a:stretch>
            <a:fillRect/>
          </a:stretch>
        </p:blipFill>
        <p:spPr bwMode="auto">
          <a:xfrm>
            <a:off x="6019800" y="3949700"/>
            <a:ext cx="1238250" cy="515938"/>
          </a:xfrm>
          <a:prstGeom prst="rect">
            <a:avLst/>
          </a:prstGeom>
          <a:noFill/>
          <a:ln w="9525">
            <a:noFill/>
            <a:miter lim="800000"/>
            <a:headEnd/>
            <a:tailEnd/>
          </a:ln>
        </p:spPr>
      </p:pic>
      <p:pic>
        <p:nvPicPr>
          <p:cNvPr id="51206" name="Picture 6" descr="C:\data\MyFiles\medchinookfemale.gif"/>
          <p:cNvPicPr>
            <a:picLocks noChangeAspect="1" noChangeArrowheads="1"/>
          </p:cNvPicPr>
          <p:nvPr/>
        </p:nvPicPr>
        <p:blipFill>
          <a:blip r:embed="rId3" cstate="print"/>
          <a:srcRect/>
          <a:stretch>
            <a:fillRect/>
          </a:stretch>
        </p:blipFill>
        <p:spPr bwMode="auto">
          <a:xfrm>
            <a:off x="4953000" y="2698750"/>
            <a:ext cx="1314450" cy="547688"/>
          </a:xfrm>
          <a:prstGeom prst="rect">
            <a:avLst/>
          </a:prstGeom>
          <a:noFill/>
          <a:ln w="9525">
            <a:noFill/>
            <a:miter lim="800000"/>
            <a:headEnd/>
            <a:tailEnd/>
          </a:ln>
        </p:spPr>
      </p:pic>
      <p:pic>
        <p:nvPicPr>
          <p:cNvPr id="51207" name="Picture 7" descr="C:\data\MyFiles\medchummale.gif"/>
          <p:cNvPicPr>
            <a:picLocks noChangeAspect="1" noChangeArrowheads="1"/>
          </p:cNvPicPr>
          <p:nvPr/>
        </p:nvPicPr>
        <p:blipFill>
          <a:blip r:embed="rId4" cstate="print"/>
          <a:srcRect/>
          <a:stretch>
            <a:fillRect/>
          </a:stretch>
        </p:blipFill>
        <p:spPr bwMode="auto">
          <a:xfrm>
            <a:off x="609600" y="3124200"/>
            <a:ext cx="1295400" cy="488950"/>
          </a:xfrm>
          <a:prstGeom prst="rect">
            <a:avLst/>
          </a:prstGeom>
          <a:noFill/>
          <a:ln w="9525">
            <a:noFill/>
            <a:miter lim="800000"/>
            <a:headEnd/>
            <a:tailEnd/>
          </a:ln>
        </p:spPr>
      </p:pic>
      <p:pic>
        <p:nvPicPr>
          <p:cNvPr id="51208" name="Picture 8" descr="C:\data\MyFiles\medcohomale.gif"/>
          <p:cNvPicPr>
            <a:picLocks noChangeAspect="1" noChangeArrowheads="1"/>
          </p:cNvPicPr>
          <p:nvPr/>
        </p:nvPicPr>
        <p:blipFill>
          <a:blip r:embed="rId5" cstate="print"/>
          <a:srcRect/>
          <a:stretch>
            <a:fillRect/>
          </a:stretch>
        </p:blipFill>
        <p:spPr bwMode="auto">
          <a:xfrm>
            <a:off x="1905000" y="3313113"/>
            <a:ext cx="1524000" cy="574675"/>
          </a:xfrm>
          <a:prstGeom prst="rect">
            <a:avLst/>
          </a:prstGeom>
          <a:noFill/>
          <a:ln w="9525">
            <a:noFill/>
            <a:miter lim="800000"/>
            <a:headEnd/>
            <a:tailEnd/>
          </a:ln>
        </p:spPr>
      </p:pic>
      <p:pic>
        <p:nvPicPr>
          <p:cNvPr id="51209" name="Picture 9" descr="C:\data\MyFiles\medsockeyemale.gif"/>
          <p:cNvPicPr>
            <a:picLocks noChangeAspect="1" noChangeArrowheads="1"/>
          </p:cNvPicPr>
          <p:nvPr/>
        </p:nvPicPr>
        <p:blipFill>
          <a:blip r:embed="rId6" cstate="print"/>
          <a:srcRect/>
          <a:stretch>
            <a:fillRect/>
          </a:stretch>
        </p:blipFill>
        <p:spPr bwMode="auto">
          <a:xfrm>
            <a:off x="5791200" y="4783138"/>
            <a:ext cx="1714500" cy="661987"/>
          </a:xfrm>
          <a:prstGeom prst="rect">
            <a:avLst/>
          </a:prstGeom>
          <a:noFill/>
          <a:ln w="9525">
            <a:noFill/>
            <a:miter lim="800000"/>
            <a:headEnd/>
            <a:tailEnd/>
          </a:ln>
        </p:spPr>
      </p:pic>
      <p:pic>
        <p:nvPicPr>
          <p:cNvPr id="51210" name="Picture 10" descr="C:\data\MyFiles\medsteelheadmale.gif"/>
          <p:cNvPicPr>
            <a:picLocks noChangeAspect="1" noChangeArrowheads="1"/>
          </p:cNvPicPr>
          <p:nvPr/>
        </p:nvPicPr>
        <p:blipFill>
          <a:blip r:embed="rId7" cstate="print"/>
          <a:srcRect/>
          <a:stretch>
            <a:fillRect/>
          </a:stretch>
        </p:blipFill>
        <p:spPr bwMode="auto">
          <a:xfrm>
            <a:off x="2971800" y="2181225"/>
            <a:ext cx="1524000" cy="585788"/>
          </a:xfrm>
          <a:prstGeom prst="rect">
            <a:avLst/>
          </a:prstGeom>
          <a:noFill/>
          <a:ln w="9525">
            <a:noFill/>
            <a:miter lim="800000"/>
            <a:headEnd/>
            <a:tailEnd/>
          </a:ln>
        </p:spPr>
      </p:pic>
      <p:pic>
        <p:nvPicPr>
          <p:cNvPr id="51211" name="Picture 11" descr="C:\data\MyFiles\medsteelheadmale.gif"/>
          <p:cNvPicPr>
            <a:picLocks noChangeAspect="1" noChangeArrowheads="1"/>
          </p:cNvPicPr>
          <p:nvPr/>
        </p:nvPicPr>
        <p:blipFill>
          <a:blip r:embed="rId7" cstate="print"/>
          <a:srcRect/>
          <a:stretch>
            <a:fillRect/>
          </a:stretch>
        </p:blipFill>
        <p:spPr bwMode="auto">
          <a:xfrm>
            <a:off x="5867400" y="3276600"/>
            <a:ext cx="1619250" cy="623888"/>
          </a:xfrm>
          <a:prstGeom prst="rect">
            <a:avLst/>
          </a:prstGeom>
          <a:noFill/>
          <a:ln w="9525">
            <a:noFill/>
            <a:miter lim="800000"/>
            <a:headEnd/>
            <a:tailEnd/>
          </a:ln>
        </p:spPr>
      </p:pic>
      <p:pic>
        <p:nvPicPr>
          <p:cNvPr id="51212" name="Picture 12" descr="C:\data\MyFiles\medsteelheadmale.gif"/>
          <p:cNvPicPr>
            <a:picLocks noChangeAspect="1" noChangeArrowheads="1"/>
          </p:cNvPicPr>
          <p:nvPr/>
        </p:nvPicPr>
        <p:blipFill>
          <a:blip r:embed="rId7" cstate="print"/>
          <a:srcRect/>
          <a:stretch>
            <a:fillRect/>
          </a:stretch>
        </p:blipFill>
        <p:spPr bwMode="auto">
          <a:xfrm>
            <a:off x="2667000" y="4049713"/>
            <a:ext cx="1390650" cy="536575"/>
          </a:xfrm>
          <a:prstGeom prst="rect">
            <a:avLst/>
          </a:prstGeom>
          <a:noFill/>
          <a:ln w="9525">
            <a:noFill/>
            <a:miter lim="800000"/>
            <a:headEnd/>
            <a:tailEnd/>
          </a:ln>
        </p:spPr>
      </p:pic>
      <p:pic>
        <p:nvPicPr>
          <p:cNvPr id="51214" name="Picture 14" descr="C:\data\MyFiles\medchinookfemale.gif"/>
          <p:cNvPicPr>
            <a:picLocks noChangeAspect="1" noChangeArrowheads="1"/>
          </p:cNvPicPr>
          <p:nvPr/>
        </p:nvPicPr>
        <p:blipFill>
          <a:blip r:embed="rId3" cstate="print"/>
          <a:srcRect/>
          <a:stretch>
            <a:fillRect/>
          </a:stretch>
        </p:blipFill>
        <p:spPr bwMode="auto">
          <a:xfrm>
            <a:off x="1219200" y="5486400"/>
            <a:ext cx="1162050" cy="484188"/>
          </a:xfrm>
          <a:prstGeom prst="rect">
            <a:avLst/>
          </a:prstGeom>
          <a:noFill/>
          <a:ln w="9525">
            <a:noFill/>
            <a:miter lim="800000"/>
            <a:headEnd/>
            <a:tailEnd/>
          </a:ln>
        </p:spPr>
      </p:pic>
      <p:pic>
        <p:nvPicPr>
          <p:cNvPr id="51215" name="Picture 15" descr="C:\data\MyFiles\medsteelheadmale.gif"/>
          <p:cNvPicPr>
            <a:picLocks noChangeAspect="1" noChangeArrowheads="1"/>
          </p:cNvPicPr>
          <p:nvPr/>
        </p:nvPicPr>
        <p:blipFill>
          <a:blip r:embed="rId7" cstate="print"/>
          <a:srcRect/>
          <a:stretch>
            <a:fillRect/>
          </a:stretch>
        </p:blipFill>
        <p:spPr bwMode="auto">
          <a:xfrm>
            <a:off x="1219200" y="2686050"/>
            <a:ext cx="1371600" cy="528638"/>
          </a:xfrm>
          <a:prstGeom prst="rect">
            <a:avLst/>
          </a:prstGeom>
          <a:noFill/>
          <a:ln w="9525">
            <a:noFill/>
            <a:miter lim="800000"/>
            <a:headEnd/>
            <a:tailEnd/>
          </a:ln>
        </p:spPr>
      </p:pic>
      <p:pic>
        <p:nvPicPr>
          <p:cNvPr id="51216" name="Picture 16" descr="C:\data\MyFiles\medsteelheadmale.gif"/>
          <p:cNvPicPr>
            <a:picLocks noChangeAspect="1" noChangeArrowheads="1"/>
          </p:cNvPicPr>
          <p:nvPr/>
        </p:nvPicPr>
        <p:blipFill>
          <a:blip r:embed="rId7" cstate="print"/>
          <a:srcRect/>
          <a:stretch>
            <a:fillRect/>
          </a:stretch>
        </p:blipFill>
        <p:spPr bwMode="auto">
          <a:xfrm>
            <a:off x="685800" y="4672013"/>
            <a:ext cx="1066800" cy="4095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1203"/>
                                        </p:tgtEl>
                                        <p:attrNameLst>
                                          <p:attrName>style.visibility</p:attrName>
                                        </p:attrNameLst>
                                      </p:cBhvr>
                                      <p:to>
                                        <p:strVal val="visible"/>
                                      </p:to>
                                    </p:set>
                                    <p:animEffect transition="in" filter="dissolve">
                                      <p:cBhvr>
                                        <p:cTn id="7" dur="500"/>
                                        <p:tgtEl>
                                          <p:spTgt spid="51203"/>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51204"/>
                                        </p:tgtEl>
                                        <p:attrNameLst>
                                          <p:attrName>style.visibility</p:attrName>
                                        </p:attrNameLst>
                                      </p:cBhvr>
                                      <p:to>
                                        <p:strVal val="visible"/>
                                      </p:to>
                                    </p:set>
                                    <p:animEffect transition="in" filter="dissolve">
                                      <p:cBhvr>
                                        <p:cTn id="11" dur="500"/>
                                        <p:tgtEl>
                                          <p:spTgt spid="51204"/>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51205"/>
                                        </p:tgtEl>
                                        <p:attrNameLst>
                                          <p:attrName>style.visibility</p:attrName>
                                        </p:attrNameLst>
                                      </p:cBhvr>
                                      <p:to>
                                        <p:strVal val="visible"/>
                                      </p:to>
                                    </p:set>
                                    <p:animEffect transition="in" filter="dissolve">
                                      <p:cBhvr>
                                        <p:cTn id="15" dur="500"/>
                                        <p:tgtEl>
                                          <p:spTgt spid="51205"/>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51206"/>
                                        </p:tgtEl>
                                        <p:attrNameLst>
                                          <p:attrName>style.visibility</p:attrName>
                                        </p:attrNameLst>
                                      </p:cBhvr>
                                      <p:to>
                                        <p:strVal val="visible"/>
                                      </p:to>
                                    </p:set>
                                    <p:animEffect transition="in" filter="dissolve">
                                      <p:cBhvr>
                                        <p:cTn id="19" dur="500"/>
                                        <p:tgtEl>
                                          <p:spTgt spid="51206"/>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51214"/>
                                        </p:tgtEl>
                                        <p:attrNameLst>
                                          <p:attrName>style.visibility</p:attrName>
                                        </p:attrNameLst>
                                      </p:cBhvr>
                                      <p:to>
                                        <p:strVal val="visible"/>
                                      </p:to>
                                    </p:set>
                                    <p:animEffect transition="in" filter="dissolve">
                                      <p:cBhvr>
                                        <p:cTn id="23" dur="500"/>
                                        <p:tgtEl>
                                          <p:spTgt spid="51214"/>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499"/>
                                          </p:stCondLst>
                                        </p:cTn>
                                        <p:tgtEl>
                                          <p:spTgt spid="51210"/>
                                        </p:tgtEl>
                                        <p:attrNameLst>
                                          <p:attrName>style.visibility</p:attrName>
                                        </p:attrNameLst>
                                      </p:cBhvr>
                                      <p:to>
                                        <p:strVal val="visible"/>
                                      </p:to>
                                    </p:set>
                                  </p:childTnLst>
                                </p:cTn>
                              </p:par>
                            </p:childTnLst>
                          </p:cTn>
                        </p:par>
                        <p:par>
                          <p:cTn id="28" fill="hold">
                            <p:stCondLst>
                              <p:cond delay="500"/>
                            </p:stCondLst>
                            <p:childTnLst>
                              <p:par>
                                <p:cTn id="29" presetID="1" presetClass="entr" presetSubtype="0" fill="hold" nodeType="afterEffect">
                                  <p:stCondLst>
                                    <p:cond delay="1000"/>
                                  </p:stCondLst>
                                  <p:childTnLst>
                                    <p:set>
                                      <p:cBhvr>
                                        <p:cTn id="30" dur="1" fill="hold">
                                          <p:stCondLst>
                                            <p:cond delay="499"/>
                                          </p:stCondLst>
                                        </p:cTn>
                                        <p:tgtEl>
                                          <p:spTgt spid="51211"/>
                                        </p:tgtEl>
                                        <p:attrNameLst>
                                          <p:attrName>style.visibility</p:attrName>
                                        </p:attrNameLst>
                                      </p:cBhvr>
                                      <p:to>
                                        <p:strVal val="visible"/>
                                      </p:to>
                                    </p:set>
                                  </p:childTnLst>
                                </p:cTn>
                              </p:par>
                            </p:childTnLst>
                          </p:cTn>
                        </p:par>
                        <p:par>
                          <p:cTn id="31" fill="hold">
                            <p:stCondLst>
                              <p:cond delay="2000"/>
                            </p:stCondLst>
                            <p:childTnLst>
                              <p:par>
                                <p:cTn id="32" presetID="1" presetClass="entr" presetSubtype="0" fill="hold" nodeType="afterEffect">
                                  <p:stCondLst>
                                    <p:cond delay="1000"/>
                                  </p:stCondLst>
                                  <p:childTnLst>
                                    <p:set>
                                      <p:cBhvr>
                                        <p:cTn id="33" dur="1" fill="hold">
                                          <p:stCondLst>
                                            <p:cond delay="499"/>
                                          </p:stCondLst>
                                        </p:cTn>
                                        <p:tgtEl>
                                          <p:spTgt spid="51212"/>
                                        </p:tgtEl>
                                        <p:attrNameLst>
                                          <p:attrName>style.visibility</p:attrName>
                                        </p:attrNameLst>
                                      </p:cBhvr>
                                      <p:to>
                                        <p:strVal val="visible"/>
                                      </p:to>
                                    </p:set>
                                  </p:childTnLst>
                                </p:cTn>
                              </p:par>
                            </p:childTnLst>
                          </p:cTn>
                        </p:par>
                        <p:par>
                          <p:cTn id="34" fill="hold">
                            <p:stCondLst>
                              <p:cond delay="3500"/>
                            </p:stCondLst>
                            <p:childTnLst>
                              <p:par>
                                <p:cTn id="35" presetID="1" presetClass="entr" presetSubtype="0" fill="hold" nodeType="afterEffect">
                                  <p:stCondLst>
                                    <p:cond delay="1000"/>
                                  </p:stCondLst>
                                  <p:childTnLst>
                                    <p:set>
                                      <p:cBhvr>
                                        <p:cTn id="36" dur="1" fill="hold">
                                          <p:stCondLst>
                                            <p:cond delay="499"/>
                                          </p:stCondLst>
                                        </p:cTn>
                                        <p:tgtEl>
                                          <p:spTgt spid="51215"/>
                                        </p:tgtEl>
                                        <p:attrNameLst>
                                          <p:attrName>style.visibility</p:attrName>
                                        </p:attrNameLst>
                                      </p:cBhvr>
                                      <p:to>
                                        <p:strVal val="visible"/>
                                      </p:to>
                                    </p:set>
                                  </p:childTnLst>
                                </p:cTn>
                              </p:par>
                            </p:childTnLst>
                          </p:cTn>
                        </p:par>
                        <p:par>
                          <p:cTn id="37" fill="hold">
                            <p:stCondLst>
                              <p:cond delay="5000"/>
                            </p:stCondLst>
                            <p:childTnLst>
                              <p:par>
                                <p:cTn id="38" presetID="1" presetClass="entr" presetSubtype="0" fill="hold" nodeType="afterEffect">
                                  <p:stCondLst>
                                    <p:cond delay="1000"/>
                                  </p:stCondLst>
                                  <p:childTnLst>
                                    <p:set>
                                      <p:cBhvr>
                                        <p:cTn id="39" dur="1" fill="hold">
                                          <p:stCondLst>
                                            <p:cond delay="499"/>
                                          </p:stCondLst>
                                        </p:cTn>
                                        <p:tgtEl>
                                          <p:spTgt spid="51216"/>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2" presetClass="entr" presetSubtype="9" fill="hold" nodeType="clickEffect">
                                  <p:stCondLst>
                                    <p:cond delay="0"/>
                                  </p:stCondLst>
                                  <p:childTnLst>
                                    <p:set>
                                      <p:cBhvr>
                                        <p:cTn id="43" dur="1" fill="hold">
                                          <p:stCondLst>
                                            <p:cond delay="0"/>
                                          </p:stCondLst>
                                        </p:cTn>
                                        <p:tgtEl>
                                          <p:spTgt spid="51209"/>
                                        </p:tgtEl>
                                        <p:attrNameLst>
                                          <p:attrName>style.visibility</p:attrName>
                                        </p:attrNameLst>
                                      </p:cBhvr>
                                      <p:to>
                                        <p:strVal val="visible"/>
                                      </p:to>
                                    </p:set>
                                    <p:anim calcmode="lin" valueType="num">
                                      <p:cBhvr additive="base">
                                        <p:cTn id="44" dur="500" fill="hold"/>
                                        <p:tgtEl>
                                          <p:spTgt spid="51209"/>
                                        </p:tgtEl>
                                        <p:attrNameLst>
                                          <p:attrName>ppt_x</p:attrName>
                                        </p:attrNameLst>
                                      </p:cBhvr>
                                      <p:tavLst>
                                        <p:tav tm="0">
                                          <p:val>
                                            <p:strVal val="0-#ppt_w/2"/>
                                          </p:val>
                                        </p:tav>
                                        <p:tav tm="100000">
                                          <p:val>
                                            <p:strVal val="#ppt_x"/>
                                          </p:val>
                                        </p:tav>
                                      </p:tavLst>
                                    </p:anim>
                                    <p:anim calcmode="lin" valueType="num">
                                      <p:cBhvr additive="base">
                                        <p:cTn id="45" dur="500" fill="hold"/>
                                        <p:tgtEl>
                                          <p:spTgt spid="51209"/>
                                        </p:tgtEl>
                                        <p:attrNameLst>
                                          <p:attrName>ppt_y</p:attrName>
                                        </p:attrNameLst>
                                      </p:cBhvr>
                                      <p:tavLst>
                                        <p:tav tm="0">
                                          <p:val>
                                            <p:strVal val="0-#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3" fill="hold" nodeType="clickEffect">
                                  <p:stCondLst>
                                    <p:cond delay="0"/>
                                  </p:stCondLst>
                                  <p:childTnLst>
                                    <p:set>
                                      <p:cBhvr>
                                        <p:cTn id="49" dur="1" fill="hold">
                                          <p:stCondLst>
                                            <p:cond delay="0"/>
                                          </p:stCondLst>
                                        </p:cTn>
                                        <p:tgtEl>
                                          <p:spTgt spid="51208"/>
                                        </p:tgtEl>
                                        <p:attrNameLst>
                                          <p:attrName>style.visibility</p:attrName>
                                        </p:attrNameLst>
                                      </p:cBhvr>
                                      <p:to>
                                        <p:strVal val="visible"/>
                                      </p:to>
                                    </p:set>
                                    <p:anim calcmode="lin" valueType="num">
                                      <p:cBhvr additive="base">
                                        <p:cTn id="50" dur="500" fill="hold"/>
                                        <p:tgtEl>
                                          <p:spTgt spid="51208"/>
                                        </p:tgtEl>
                                        <p:attrNameLst>
                                          <p:attrName>ppt_x</p:attrName>
                                        </p:attrNameLst>
                                      </p:cBhvr>
                                      <p:tavLst>
                                        <p:tav tm="0">
                                          <p:val>
                                            <p:strVal val="1+#ppt_w/2"/>
                                          </p:val>
                                        </p:tav>
                                        <p:tav tm="100000">
                                          <p:val>
                                            <p:strVal val="#ppt_x"/>
                                          </p:val>
                                        </p:tav>
                                      </p:tavLst>
                                    </p:anim>
                                    <p:anim calcmode="lin" valueType="num">
                                      <p:cBhvr additive="base">
                                        <p:cTn id="51" dur="500" fill="hold"/>
                                        <p:tgtEl>
                                          <p:spTgt spid="51208"/>
                                        </p:tgtEl>
                                        <p:attrNameLst>
                                          <p:attrName>ppt_y</p:attrName>
                                        </p:attrNameLst>
                                      </p:cBhvr>
                                      <p:tavLst>
                                        <p:tav tm="0">
                                          <p:val>
                                            <p:strVal val="0-#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6" fill="hold" nodeType="clickEffect">
                                  <p:stCondLst>
                                    <p:cond delay="0"/>
                                  </p:stCondLst>
                                  <p:childTnLst>
                                    <p:set>
                                      <p:cBhvr>
                                        <p:cTn id="55" dur="1" fill="hold">
                                          <p:stCondLst>
                                            <p:cond delay="0"/>
                                          </p:stCondLst>
                                        </p:cTn>
                                        <p:tgtEl>
                                          <p:spTgt spid="51207"/>
                                        </p:tgtEl>
                                        <p:attrNameLst>
                                          <p:attrName>style.visibility</p:attrName>
                                        </p:attrNameLst>
                                      </p:cBhvr>
                                      <p:to>
                                        <p:strVal val="visible"/>
                                      </p:to>
                                    </p:set>
                                    <p:anim calcmode="lin" valueType="num">
                                      <p:cBhvr additive="base">
                                        <p:cTn id="56" dur="500" fill="hold"/>
                                        <p:tgtEl>
                                          <p:spTgt spid="51207"/>
                                        </p:tgtEl>
                                        <p:attrNameLst>
                                          <p:attrName>ppt_x</p:attrName>
                                        </p:attrNameLst>
                                      </p:cBhvr>
                                      <p:tavLst>
                                        <p:tav tm="0">
                                          <p:val>
                                            <p:strVal val="1+#ppt_w/2"/>
                                          </p:val>
                                        </p:tav>
                                        <p:tav tm="100000">
                                          <p:val>
                                            <p:strVal val="#ppt_x"/>
                                          </p:val>
                                        </p:tav>
                                      </p:tavLst>
                                    </p:anim>
                                    <p:anim calcmode="lin" valueType="num">
                                      <p:cBhvr additive="base">
                                        <p:cTn id="57" dur="500" fill="hold"/>
                                        <p:tgtEl>
                                          <p:spTgt spid="512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Key Salmon Harvest Management Forums</a:t>
            </a:r>
          </a:p>
        </p:txBody>
      </p:sp>
      <p:sp>
        <p:nvSpPr>
          <p:cNvPr id="3" name="Content Placeholder 2"/>
          <p:cNvSpPr>
            <a:spLocks noGrp="1"/>
          </p:cNvSpPr>
          <p:nvPr>
            <p:ph idx="1"/>
          </p:nvPr>
        </p:nvSpPr>
        <p:spPr/>
        <p:txBody>
          <a:bodyPr/>
          <a:lstStyle/>
          <a:p>
            <a:r>
              <a:rPr lang="en-US" i="1" dirty="0"/>
              <a:t>U.S. v Oregon</a:t>
            </a:r>
            <a:endParaRPr lang="en-US" dirty="0"/>
          </a:p>
          <a:p>
            <a:r>
              <a:rPr lang="en-US" dirty="0"/>
              <a:t>Pacific Fishery Management Council (PFMC)</a:t>
            </a:r>
          </a:p>
          <a:p>
            <a:r>
              <a:rPr lang="en-US" dirty="0"/>
              <a:t>North of Falcon</a:t>
            </a:r>
          </a:p>
          <a:p>
            <a:r>
              <a:rPr lang="en-US" dirty="0"/>
              <a:t>Pacific Salmon Treaty/Commission</a:t>
            </a:r>
          </a:p>
          <a:p>
            <a:r>
              <a:rPr lang="en-US" dirty="0"/>
              <a:t>Columbia River Compact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295400" y="990600"/>
            <a:ext cx="7467600" cy="685800"/>
          </a:xfrm>
        </p:spPr>
        <p:txBody>
          <a:bodyPr>
            <a:noAutofit/>
          </a:bodyPr>
          <a:lstStyle/>
          <a:p>
            <a:r>
              <a:rPr lang="en-US" i="1" dirty="0"/>
              <a:t>U.S. v. OREGON</a:t>
            </a:r>
          </a:p>
        </p:txBody>
      </p:sp>
      <p:sp>
        <p:nvSpPr>
          <p:cNvPr id="3075" name="Rectangle 3"/>
          <p:cNvSpPr>
            <a:spLocks noGrp="1" noChangeArrowheads="1"/>
          </p:cNvSpPr>
          <p:nvPr>
            <p:ph idx="1"/>
          </p:nvPr>
        </p:nvSpPr>
        <p:spPr>
          <a:xfrm>
            <a:off x="762000" y="1905000"/>
            <a:ext cx="7772400" cy="4114800"/>
          </a:xfrm>
        </p:spPr>
        <p:txBody>
          <a:bodyPr>
            <a:normAutofit/>
          </a:bodyPr>
          <a:lstStyle/>
          <a:p>
            <a:pPr>
              <a:lnSpc>
                <a:spcPct val="90000"/>
              </a:lnSpc>
              <a:buClr>
                <a:srgbClr val="990033"/>
              </a:buClr>
            </a:pPr>
            <a:r>
              <a:rPr lang="en-US" dirty="0"/>
              <a:t>1968 Federal court ruled equitable harvest for Columbia River Tribes.</a:t>
            </a:r>
          </a:p>
          <a:p>
            <a:pPr>
              <a:lnSpc>
                <a:spcPct val="90000"/>
              </a:lnSpc>
              <a:buClr>
                <a:srgbClr val="990033"/>
              </a:buClr>
            </a:pPr>
            <a:r>
              <a:rPr lang="en-US" dirty="0"/>
              <a:t>Columbia River Fish Management Plan adopted (CRFMP) as court order in 1988.</a:t>
            </a:r>
          </a:p>
          <a:p>
            <a:pPr>
              <a:lnSpc>
                <a:spcPct val="90000"/>
              </a:lnSpc>
              <a:buClr>
                <a:srgbClr val="990033"/>
              </a:buClr>
            </a:pPr>
            <a:r>
              <a:rPr lang="en-US" dirty="0"/>
              <a:t>Current CRFMP 2018-2027</a:t>
            </a:r>
          </a:p>
          <a:p>
            <a:pPr>
              <a:lnSpc>
                <a:spcPct val="90000"/>
              </a:lnSpc>
            </a:pPr>
            <a:r>
              <a:rPr lang="en-US" dirty="0"/>
              <a:t>Plan aimed at rebuilding weak salmon and steelhead runs.</a:t>
            </a:r>
          </a:p>
          <a:p>
            <a:pPr lvl="1">
              <a:lnSpc>
                <a:spcPct val="90000"/>
              </a:lnSpc>
            </a:pPr>
            <a:r>
              <a:rPr lang="en-US" dirty="0"/>
              <a:t>Rebuild upriver runs and fairly share harvest</a:t>
            </a:r>
          </a:p>
          <a:p>
            <a:pPr lvl="1">
              <a:lnSpc>
                <a:spcPct val="90000"/>
              </a:lnSpc>
            </a:pPr>
            <a:r>
              <a:rPr lang="en-US" dirty="0"/>
              <a:t>Provide for spawning escapement first</a:t>
            </a:r>
          </a:p>
          <a:p>
            <a:pPr lvl="1">
              <a:lnSpc>
                <a:spcPct val="90000"/>
              </a:lnSpc>
            </a:pPr>
            <a:r>
              <a:rPr lang="en-US" dirty="0"/>
              <a:t>Protect weak stocks</a:t>
            </a:r>
          </a:p>
          <a:p>
            <a:pPr lvl="1">
              <a:lnSpc>
                <a:spcPct val="90000"/>
              </a:lnSpc>
              <a:buNone/>
            </a:pPr>
            <a:endParaRPr lang="en-US" dirty="0"/>
          </a:p>
          <a:p>
            <a:pPr>
              <a:lnSpc>
                <a:spcPct val="90000"/>
              </a:lnSpc>
            </a:pPr>
            <a:endParaRPr lang="en-US" dirty="0"/>
          </a:p>
          <a:p>
            <a:pPr>
              <a:lnSpc>
                <a:spcPct val="90000"/>
              </a:lnSpc>
              <a:buClr>
                <a:srgbClr val="990033"/>
              </a:buClr>
            </a:pPr>
            <a:endParaRPr lang="en-US" dirty="0"/>
          </a:p>
          <a:p>
            <a:pPr>
              <a:lnSpc>
                <a:spcPct val="90000"/>
              </a:lnSpc>
              <a:buFont typeface="Wingdings" pitchFamily="2" charset="2"/>
              <a:buNone/>
            </a:pP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Pacific Fishery Management Council (PFMC)</a:t>
            </a:r>
          </a:p>
        </p:txBody>
      </p:sp>
      <p:sp>
        <p:nvSpPr>
          <p:cNvPr id="3" name="Content Placeholder 2"/>
          <p:cNvSpPr>
            <a:spLocks noGrp="1"/>
          </p:cNvSpPr>
          <p:nvPr>
            <p:ph idx="1"/>
          </p:nvPr>
        </p:nvSpPr>
        <p:spPr/>
        <p:txBody>
          <a:bodyPr>
            <a:normAutofit lnSpcReduction="10000"/>
          </a:bodyPr>
          <a:lstStyle/>
          <a:p>
            <a:r>
              <a:rPr lang="en-US" dirty="0"/>
              <a:t>Magnuson Fishery Conservation and Management Act of 1976 established PFMC</a:t>
            </a:r>
          </a:p>
          <a:p>
            <a:r>
              <a:rPr lang="en-US" dirty="0"/>
              <a:t>Manages the conservation and ocean harvest of fish from the U.S.-Canada border south to Mexico</a:t>
            </a:r>
          </a:p>
          <a:p>
            <a:r>
              <a:rPr lang="en-US" dirty="0"/>
              <a:t>Fourteen voting members</a:t>
            </a:r>
          </a:p>
          <a:p>
            <a:r>
              <a:rPr lang="en-US" dirty="0"/>
              <a:t>Columbia River stocks key contributor to ocean fisheries</a:t>
            </a:r>
          </a:p>
          <a:p>
            <a:pPr lvl="1"/>
            <a:r>
              <a:rPr lang="en-US" dirty="0"/>
              <a:t>Fall Chinook</a:t>
            </a:r>
          </a:p>
          <a:p>
            <a:pPr lvl="1"/>
            <a:r>
              <a:rPr lang="en-US" dirty="0"/>
              <a:t>Summer Chinook</a:t>
            </a:r>
          </a:p>
          <a:p>
            <a:pPr lvl="1"/>
            <a:r>
              <a:rPr lang="en-US" dirty="0"/>
              <a:t>Coho</a:t>
            </a:r>
          </a:p>
          <a:p>
            <a:pPr marL="0" indent="0">
              <a:buNone/>
            </a:pPr>
            <a:endParaRPr lang="en-US" dirty="0"/>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Pacific Fishery Management Council (PFMC)</a:t>
            </a:r>
          </a:p>
        </p:txBody>
      </p:sp>
      <p:sp>
        <p:nvSpPr>
          <p:cNvPr id="3" name="Content Placeholder 2"/>
          <p:cNvSpPr>
            <a:spLocks noGrp="1"/>
          </p:cNvSpPr>
          <p:nvPr>
            <p:ph idx="1"/>
          </p:nvPr>
        </p:nvSpPr>
        <p:spPr/>
        <p:txBody>
          <a:bodyPr/>
          <a:lstStyle/>
          <a:p>
            <a:r>
              <a:rPr lang="en-US" dirty="0"/>
              <a:t>PFMC technical committees collaborate to reach consensus on scientific data</a:t>
            </a:r>
          </a:p>
          <a:p>
            <a:r>
              <a:rPr lang="en-US" dirty="0"/>
              <a:t>PFMC technical committees coordinate with other committees</a:t>
            </a:r>
          </a:p>
          <a:p>
            <a:pPr lvl="1"/>
            <a:r>
              <a:rPr lang="en-US" dirty="0"/>
              <a:t>TAC and Chinook Technical Committee (CTC)</a:t>
            </a:r>
          </a:p>
          <a:p>
            <a:r>
              <a:rPr lang="en-US" dirty="0"/>
              <a:t>PFMC recommended ocean seasons are promulgated by the Secretary of Commerce</a:t>
            </a:r>
          </a:p>
          <a:p>
            <a:r>
              <a:rPr lang="en-US" dirty="0"/>
              <a:t>States adopt ocean regulations in state waters</a:t>
            </a:r>
          </a:p>
          <a:p>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Themefish">
  <a:themeElements>
    <a:clrScheme name="Custom 11">
      <a:dk1>
        <a:sysClr val="windowText" lastClr="000000"/>
      </a:dk1>
      <a:lt1>
        <a:sysClr val="window" lastClr="FFFFFF"/>
      </a:lt1>
      <a:dk2>
        <a:srgbClr val="00467F"/>
      </a:dk2>
      <a:lt2>
        <a:srgbClr val="CCE7EA"/>
      </a:lt2>
      <a:accent1>
        <a:srgbClr val="008998"/>
      </a:accent1>
      <a:accent2>
        <a:srgbClr val="CC9C4A"/>
      </a:accent2>
      <a:accent3>
        <a:srgbClr val="EA7125"/>
      </a:accent3>
      <a:accent4>
        <a:srgbClr val="738539"/>
      </a:accent4>
      <a:accent5>
        <a:srgbClr val="9C552D"/>
      </a:accent5>
      <a:accent6>
        <a:srgbClr val="C0311A"/>
      </a:accent6>
      <a:hlink>
        <a:srgbClr val="0000FF"/>
      </a:hlink>
      <a:folHlink>
        <a:srgbClr val="800080"/>
      </a:folHlink>
    </a:clrScheme>
    <a:fontScheme name="Horizon">
      <a:majorFont>
        <a:latin typeface="Arial Narrow"/>
        <a:ea typeface=""/>
        <a:cs typeface=""/>
        <a:font script="Jpan" typeface="ＭＳ ゴシック"/>
        <a:font script="Hang" typeface="HY얕은샘물M"/>
        <a:font script="Hans" typeface="华文新魏"/>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Narrow"/>
        <a:ea typeface=""/>
        <a:cs typeface=""/>
        <a:font script="Jpan" typeface="ＭＳ ゴシック"/>
        <a:font script="Hang" typeface="HY얕은샘물M"/>
        <a:font script="Hans" typeface="华文新魏"/>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4CB70C606904E48924F6214008B992E" ma:contentTypeVersion="11" ma:contentTypeDescription="Create a new document." ma:contentTypeScope="" ma:versionID="838f08e3cff4aacf6408e02ad1cccc85">
  <xsd:schema xmlns:xsd="http://www.w3.org/2001/XMLSchema" xmlns:xs="http://www.w3.org/2001/XMLSchema" xmlns:p="http://schemas.microsoft.com/office/2006/metadata/properties" xmlns:ns3="7d05c4e1-90b2-4eb4-a8d8-81d77e09f37f" xmlns:ns4="28ffed77-c6c0-4c89-8494-0c3fe44afa91" targetNamespace="http://schemas.microsoft.com/office/2006/metadata/properties" ma:root="true" ma:fieldsID="41a759a669a3f32d8c246ca1bc332302" ns3:_="" ns4:_="">
    <xsd:import namespace="7d05c4e1-90b2-4eb4-a8d8-81d77e09f37f"/>
    <xsd:import namespace="28ffed77-c6c0-4c89-8494-0c3fe44afa91"/>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4:SharedWithUsers" minOccurs="0"/>
                <xsd:element ref="ns4:SharedWithDetails" minOccurs="0"/>
                <xsd:element ref="ns4:SharingHintHash"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05c4e1-90b2-4eb4-a8d8-81d77e09f37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ffed77-c6c0-4c89-8494-0c3fe44afa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68A4C27-62DD-4B06-86AE-376A1BE9CC2A}">
  <ds:schemaRefs>
    <ds:schemaRef ds:uri="http://purl.org/dc/terms/"/>
    <ds:schemaRef ds:uri="http://schemas.openxmlformats.org/package/2006/metadata/core-properties"/>
    <ds:schemaRef ds:uri="http://purl.org/dc/dcmitype/"/>
    <ds:schemaRef ds:uri="http://schemas.microsoft.com/office/2006/documentManagement/types"/>
    <ds:schemaRef ds:uri="7d05c4e1-90b2-4eb4-a8d8-81d77e09f37f"/>
    <ds:schemaRef ds:uri="http://purl.org/dc/elements/1.1/"/>
    <ds:schemaRef ds:uri="http://schemas.microsoft.com/office/2006/metadata/properties"/>
    <ds:schemaRef ds:uri="http://schemas.microsoft.com/office/infopath/2007/PartnerControls"/>
    <ds:schemaRef ds:uri="28ffed77-c6c0-4c89-8494-0c3fe44afa91"/>
    <ds:schemaRef ds:uri="http://www.w3.org/XML/1998/namespace"/>
  </ds:schemaRefs>
</ds:datastoreItem>
</file>

<file path=customXml/itemProps2.xml><?xml version="1.0" encoding="utf-8"?>
<ds:datastoreItem xmlns:ds="http://schemas.openxmlformats.org/officeDocument/2006/customXml" ds:itemID="{093C9A1E-F02B-4032-8D07-9945CCB5272F}">
  <ds:schemaRefs>
    <ds:schemaRef ds:uri="http://schemas.microsoft.com/sharepoint/v3/contenttype/forms"/>
  </ds:schemaRefs>
</ds:datastoreItem>
</file>

<file path=customXml/itemProps3.xml><?xml version="1.0" encoding="utf-8"?>
<ds:datastoreItem xmlns:ds="http://schemas.openxmlformats.org/officeDocument/2006/customXml" ds:itemID="{C6FBCAD8-0F60-4D1E-AA77-EAC1A46D435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d05c4e1-90b2-4eb4-a8d8-81d77e09f37f"/>
    <ds:schemaRef ds:uri="28ffed77-c6c0-4c89-8494-0c3fe44afa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87</TotalTime>
  <Words>1208</Words>
  <Application>Microsoft Office PowerPoint</Application>
  <PresentationFormat>On-screen Show (4:3)</PresentationFormat>
  <Paragraphs>273</Paragraphs>
  <Slides>34</Slides>
  <Notes>3</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34</vt:i4>
      </vt:variant>
    </vt:vector>
  </HeadingPairs>
  <TitlesOfParts>
    <vt:vector size="45" baseType="lpstr">
      <vt:lpstr>Arial</vt:lpstr>
      <vt:lpstr>Arial Narrow</vt:lpstr>
      <vt:lpstr>Calibri</vt:lpstr>
      <vt:lpstr>Constantia</vt:lpstr>
      <vt:lpstr>Franklin Gothic Heavy</vt:lpstr>
      <vt:lpstr>Times New Roman</vt:lpstr>
      <vt:lpstr>Wingdings</vt:lpstr>
      <vt:lpstr>Wingdings 2</vt:lpstr>
      <vt:lpstr>WP IconicSymbolsA</vt:lpstr>
      <vt:lpstr>Flow</vt:lpstr>
      <vt:lpstr>Themefish</vt:lpstr>
      <vt:lpstr>Columbia River Fisheries Management</vt:lpstr>
      <vt:lpstr>TRIBAL FISHERY AT CELILO FALLS</vt:lpstr>
      <vt:lpstr>Historical Perspective</vt:lpstr>
      <vt:lpstr>Endangered Species Act </vt:lpstr>
      <vt:lpstr>PowerPoint Presentation</vt:lpstr>
      <vt:lpstr>Key Salmon Harvest Management Forums</vt:lpstr>
      <vt:lpstr>U.S. v. OREGON</vt:lpstr>
      <vt:lpstr>Pacific Fishery Management Council (PFMC)</vt:lpstr>
      <vt:lpstr>Pacific Fishery Management Council (PFMC)</vt:lpstr>
      <vt:lpstr>North of Falcon (NOF)</vt:lpstr>
      <vt:lpstr>Pacific Salmon Commission</vt:lpstr>
      <vt:lpstr>Pacific Salmon Commission</vt:lpstr>
      <vt:lpstr>PowerPoint Presentation</vt:lpstr>
      <vt:lpstr>PowerPoint Presentation</vt:lpstr>
      <vt:lpstr>Columbia River </vt:lpstr>
      <vt:lpstr>Columbia River Compact</vt:lpstr>
      <vt:lpstr>Management Cycle</vt:lpstr>
      <vt:lpstr>Forecast Updates and In-Season Management</vt:lpstr>
      <vt:lpstr>Average Compact/Joint State Hearings</vt:lpstr>
      <vt:lpstr>Tools For Managing Fisheries</vt:lpstr>
      <vt:lpstr>Catch Quotas</vt:lpstr>
      <vt:lpstr>Selective Fisheries</vt:lpstr>
      <vt:lpstr>Time, Area, and Gear Selectivity</vt:lpstr>
      <vt:lpstr>On-board Monitoring</vt:lpstr>
      <vt:lpstr>PowerPoint Presentation</vt:lpstr>
      <vt:lpstr>Select Area Fisheries (SAFE)</vt:lpstr>
      <vt:lpstr>Sport Harvest Numbers Below Bonneville Dam</vt:lpstr>
      <vt:lpstr>PowerPoint Presentation</vt:lpstr>
      <vt:lpstr>Abundance Based Management</vt:lpstr>
      <vt:lpstr>Questions?</vt:lpstr>
      <vt:lpstr>Treaty Indian Harvest of Spring Chinook</vt:lpstr>
      <vt:lpstr>Spring Chinook Sport Harvest Below Bonneville Dam</vt:lpstr>
      <vt:lpstr>Non-Indian Spring Chinook Commercial Harvest</vt:lpstr>
      <vt:lpstr>Spring Chinook Sport Harvest in the lower Snake River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Historical Perspective</dc:title>
  <dc:creator>Guy Norman</dc:creator>
  <cp:lastModifiedBy>Mike Edmondson</cp:lastModifiedBy>
  <cp:revision>16</cp:revision>
  <dcterms:modified xsi:type="dcterms:W3CDTF">2020-01-17T21:21:12Z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0x01010024CB70C606904E48924F6214008B992E</vt:lpwstr>
  </property>
</Properties>
</file>